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9"/>
  </p:notesMasterIdLst>
  <p:sldIdLst>
    <p:sldId id="256" r:id="rId2"/>
    <p:sldId id="258" r:id="rId3"/>
    <p:sldId id="287" r:id="rId4"/>
    <p:sldId id="289" r:id="rId5"/>
    <p:sldId id="290" r:id="rId6"/>
    <p:sldId id="293" r:id="rId7"/>
    <p:sldId id="259" r:id="rId8"/>
    <p:sldId id="291" r:id="rId9"/>
    <p:sldId id="300" r:id="rId10"/>
    <p:sldId id="295" r:id="rId11"/>
    <p:sldId id="292" r:id="rId12"/>
    <p:sldId id="298" r:id="rId13"/>
    <p:sldId id="299" r:id="rId14"/>
    <p:sldId id="297" r:id="rId15"/>
    <p:sldId id="296" r:id="rId16"/>
    <p:sldId id="301" r:id="rId17"/>
    <p:sldId id="262" r:id="rId18"/>
    <p:sldId id="266" r:id="rId19"/>
    <p:sldId id="302" r:id="rId20"/>
    <p:sldId id="279" r:id="rId21"/>
    <p:sldId id="285" r:id="rId22"/>
    <p:sldId id="303" r:id="rId23"/>
    <p:sldId id="280" r:id="rId24"/>
    <p:sldId id="281" r:id="rId25"/>
    <p:sldId id="282" r:id="rId26"/>
    <p:sldId id="283" r:id="rId27"/>
    <p:sldId id="284" r:id="rId28"/>
  </p:sldIdLst>
  <p:sldSz cx="9144000" cy="6858000" type="screen4x3"/>
  <p:notesSz cx="6858000" cy="9144000"/>
  <p:embeddedFontLst>
    <p:embeddedFont>
      <p:font typeface="Roboto Slab" panose="020B0604020202020204" charset="0"/>
      <p:regular r:id="rId30"/>
      <p:bold r:id="rId31"/>
    </p:embeddedFont>
    <p:embeddedFont>
      <p:font typeface="Source Sans Pro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8BE877DD-E411-4F4C-8563-55254F04920C}">
          <p14:sldIdLst>
            <p14:sldId id="256"/>
            <p14:sldId id="258"/>
            <p14:sldId id="287"/>
            <p14:sldId id="289"/>
            <p14:sldId id="290"/>
            <p14:sldId id="293"/>
            <p14:sldId id="259"/>
            <p14:sldId id="291"/>
            <p14:sldId id="300"/>
            <p14:sldId id="295"/>
            <p14:sldId id="292"/>
            <p14:sldId id="298"/>
            <p14:sldId id="299"/>
            <p14:sldId id="297"/>
            <p14:sldId id="296"/>
            <p14:sldId id="301"/>
            <p14:sldId id="262"/>
            <p14:sldId id="266"/>
            <p14:sldId id="302"/>
            <p14:sldId id="279"/>
          </p14:sldIdLst>
        </p14:section>
        <p14:section name="Untitled Section" id="{1DCCD28C-E778-411E-86F2-DA48B4DBEDD7}">
          <p14:sldIdLst>
            <p14:sldId id="285"/>
            <p14:sldId id="303"/>
            <p14:sldId id="280"/>
            <p14:sldId id="281"/>
            <p14:sldId id="282"/>
            <p14:sldId id="283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llamkonda, Praneeth Krishna" initials="BPK" lastIdx="1" clrIdx="0">
    <p:extLst>
      <p:ext uri="{19B8F6BF-5375-455C-9EA6-DF929625EA0E}">
        <p15:presenceInfo xmlns:p15="http://schemas.microsoft.com/office/powerpoint/2012/main" userId="S-1-5-21-2688028954-3945078444-3321843964-110375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8DF1"/>
    <a:srgbClr val="B9B9B9"/>
    <a:srgbClr val="FFFFFF"/>
    <a:srgbClr val="B2B2B2"/>
    <a:srgbClr val="FF9966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F1729A7D-1AEA-4F46-9FAA-5522F0AD2F88}">
  <a:tblStyle styleId="{F1729A7D-1AEA-4F46-9FAA-5522F0AD2F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/Relationships>
</file>

<file path=ppt/media/image1.png>
</file>

<file path=ppt/media/image10.gif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6360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Shape 3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Shape 3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Shape 3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Shape 8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Shape 8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Finding needle in a haystack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100" dirty="0">
                <a:solidFill>
                  <a:srgbClr val="607D8B"/>
                </a:solidFill>
                <a:latin typeface="Source Sans Pro"/>
                <a:sym typeface="Source Sans Pro"/>
              </a:rPr>
              <a:t>Despite the huge growth of knowledge the process of scientific discovery </a:t>
            </a:r>
            <a:r>
              <a:rPr lang="en-US" sz="1100" b="1" dirty="0">
                <a:solidFill>
                  <a:srgbClr val="0091EA"/>
                </a:solidFill>
                <a:latin typeface="Roboto Slab"/>
                <a:ea typeface="Roboto Slab"/>
                <a:sym typeface="Source Sans Pro"/>
              </a:rPr>
              <a:t>HAS NOT CHANGED FOR 50 YEARS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924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100" dirty="0">
                <a:solidFill>
                  <a:srgbClr val="607D8B"/>
                </a:solidFill>
                <a:latin typeface="Source Sans Pro"/>
              </a:rPr>
              <a:t>Why we still spinning our heads working on traditional drug discovery when we know that is not working.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100" dirty="0">
                <a:solidFill>
                  <a:srgbClr val="607D8B"/>
                </a:solidFill>
                <a:latin typeface="Source Sans Pro"/>
              </a:rPr>
              <a:t>Tremendous mismatch between amount of information available and our ability to cure diseases.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sz="1100" dirty="0">
              <a:solidFill>
                <a:srgbClr val="607D8B"/>
              </a:solidFill>
              <a:latin typeface="Source Sans Pr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4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feature locality and hierarchical composition could be applied to the modeling of bioactivity and chemical interactions.</a:t>
            </a:r>
          </a:p>
          <a:p>
            <a:r>
              <a:rPr lang="en-US" dirty="0"/>
              <a:t>learns the features governing molecular binding</a:t>
            </a:r>
          </a:p>
          <a:p>
            <a:r>
              <a:rPr lang="en-US" dirty="0" err="1"/>
              <a:t>AtomNet</a:t>
            </a:r>
            <a:r>
              <a:rPr lang="en-US" dirty="0"/>
              <a:t>, screens between 10 and 20 million compounds a day.</a:t>
            </a:r>
          </a:p>
        </p:txBody>
      </p:sp>
    </p:spTree>
    <p:extLst>
      <p:ext uri="{BB962C8B-B14F-4D97-AF65-F5344CB8AC3E}">
        <p14:creationId xmlns:p14="http://schemas.microsoft.com/office/powerpoint/2010/main" val="9699612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100" dirty="0">
                <a:solidFill>
                  <a:srgbClr val="607D8B"/>
                </a:solidFill>
                <a:latin typeface="Source Sans Pro"/>
              </a:rPr>
              <a:t>Tremendous mismatch between amount of information available and our ability to cure diseases.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A new scientific paper is published every 30 seconds, there are 10,000 updates to PubMed every day. 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Their system can read natural languages, process data and generate new ideas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ALS – motor neuron </a:t>
            </a:r>
            <a:r>
              <a:rPr lang="en-US" dirty="0" err="1"/>
              <a:t>disease.They</a:t>
            </a:r>
            <a:r>
              <a:rPr lang="en-US" dirty="0"/>
              <a:t> identified a promising compound that prevents neuronal death 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sz="1100" dirty="0">
              <a:solidFill>
                <a:srgbClr val="607D8B"/>
              </a:solidFill>
              <a:latin typeface="Source Sans Pro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3962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accelerate the rate of progress in pharmaceutical research, materials science, medical diagnostics</a:t>
            </a:r>
          </a:p>
          <a:p>
            <a:r>
              <a:rPr lang="en-US" dirty="0"/>
              <a:t>Problems : Linguistic ambiguity.   Robots at the central lab has to understand the instructions.</a:t>
            </a:r>
          </a:p>
        </p:txBody>
      </p:sp>
    </p:spTree>
    <p:extLst>
      <p:ext uri="{BB962C8B-B14F-4D97-AF65-F5344CB8AC3E}">
        <p14:creationId xmlns:p14="http://schemas.microsoft.com/office/powerpoint/2010/main" val="2523993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◎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-26550" y="-19800"/>
            <a:ext cx="9197100" cy="68976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image" Target="../media/image16.png"/><Relationship Id="rId16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deathtothestockphoto.com/wp-content/uploads/DeathtotheStockPhoto-License.pdf" TargetMode="External"/><Relationship Id="rId5" Type="http://schemas.openxmlformats.org/officeDocument/2006/relationships/hyperlink" Target="http://deathtothestockphoto.com/" TargetMode="External"/><Relationship Id="rId4" Type="http://schemas.openxmlformats.org/officeDocument/2006/relationships/hyperlink" Target="http://unsplash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oboto-slab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ontsquirrel.com/fonts/source-sans-pro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ulletin-archive.kenyon.edu/x4280.htm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tificamerican.com/article/cost-to-develop-new-pharmaceutical-drug-now-exceeds-2-5b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tificamerican.com/article/cost-to-develop-new-pharmaceutical-drug-now-exceeds-2-5b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1269507" y="1795355"/>
            <a:ext cx="4119239" cy="965600"/>
          </a:xfrm>
          <a:prstGeom prst="rect">
            <a:avLst/>
          </a:prstGeom>
          <a:ln>
            <a:noFill/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4000" dirty="0">
                <a:solidFill>
                  <a:srgbClr val="FF5050"/>
                </a:solidFill>
              </a:rPr>
              <a:t>			</a:t>
            </a:r>
            <a:r>
              <a:rPr lang="en-US" dirty="0">
                <a:solidFill>
                  <a:schemeClr val="tx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A.I</a:t>
            </a:r>
            <a:br>
              <a:rPr lang="en-US" sz="4000" dirty="0"/>
            </a:br>
            <a:endParaRPr sz="4000" dirty="0"/>
          </a:p>
        </p:txBody>
      </p:sp>
      <p:sp>
        <p:nvSpPr>
          <p:cNvPr id="4" name="Shape 70">
            <a:extLst>
              <a:ext uri="{FF2B5EF4-FFF2-40B4-BE49-F238E27FC236}">
                <a16:creationId xmlns:a16="http://schemas.microsoft.com/office/drawing/2014/main" id="{8F81DA51-0C41-4EA5-94A4-AECD1467D273}"/>
              </a:ext>
            </a:extLst>
          </p:cNvPr>
          <p:cNvSpPr txBox="1">
            <a:spLocks/>
          </p:cNvSpPr>
          <p:nvPr/>
        </p:nvSpPr>
        <p:spPr>
          <a:xfrm>
            <a:off x="1402672" y="2986443"/>
            <a:ext cx="7741328" cy="96560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4000" dirty="0"/>
              <a:t>Drug research and Operations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97">
            <a:extLst>
              <a:ext uri="{FF2B5EF4-FFF2-40B4-BE49-F238E27FC236}">
                <a16:creationId xmlns:a16="http://schemas.microsoft.com/office/drawing/2014/main" id="{8430B620-7E19-4C21-BEED-37059D213CB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860714" y="881820"/>
            <a:ext cx="3078600" cy="7760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PROBLEM ?</a:t>
            </a:r>
            <a:endParaRPr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3586FA-F0BA-475C-91B0-F034BCEF12AB}"/>
              </a:ext>
            </a:extLst>
          </p:cNvPr>
          <p:cNvSpPr txBox="1"/>
          <p:nvPr/>
        </p:nvSpPr>
        <p:spPr>
          <a:xfrm>
            <a:off x="1362346" y="1766806"/>
            <a:ext cx="608459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607D8B"/>
                </a:solidFill>
                <a:latin typeface="Source Sans Pro"/>
              </a:rPr>
              <a:t>Why we still spinning our heads working on traditional drug discovery when we know that is not working.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607D8B"/>
              </a:solidFill>
              <a:latin typeface="Source Sans Pro"/>
            </a:endParaRPr>
          </a:p>
          <a:p>
            <a:pPr lvl="1"/>
            <a:r>
              <a:rPr lang="en-US" sz="2000" dirty="0">
                <a:solidFill>
                  <a:srgbClr val="607D8B"/>
                </a:solidFill>
                <a:latin typeface="Source Sans Pro"/>
              </a:rPr>
              <a:t>      </a:t>
            </a:r>
            <a:r>
              <a:rPr lang="en-US" sz="20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13,600</a:t>
            </a:r>
            <a:r>
              <a:rPr lang="en-US" sz="2000" dirty="0">
                <a:solidFill>
                  <a:srgbClr val="607D8B"/>
                </a:solidFill>
                <a:latin typeface="Source Sans Pro"/>
              </a:rPr>
              <a:t> diseases </a:t>
            </a:r>
          </a:p>
          <a:p>
            <a:pPr lvl="1"/>
            <a:r>
              <a:rPr lang="en-US" sz="2000" dirty="0">
                <a:solidFill>
                  <a:srgbClr val="607D8B"/>
                </a:solidFill>
                <a:latin typeface="Source Sans Pro"/>
              </a:rPr>
              <a:t>      </a:t>
            </a:r>
            <a:r>
              <a:rPr lang="en-US" sz="2000" b="1" dirty="0">
                <a:solidFill>
                  <a:srgbClr val="0091EA"/>
                </a:solidFill>
                <a:latin typeface="Roboto Slab"/>
                <a:ea typeface="Roboto Slab"/>
              </a:rPr>
              <a:t>~5,000</a:t>
            </a:r>
            <a:r>
              <a:rPr lang="en-US" sz="2000" dirty="0">
                <a:solidFill>
                  <a:srgbClr val="607D8B"/>
                </a:solidFill>
                <a:latin typeface="Source Sans Pro"/>
              </a:rPr>
              <a:t> known treatments</a:t>
            </a:r>
          </a:p>
          <a:p>
            <a:pPr lvl="1"/>
            <a:r>
              <a:rPr lang="en-US" sz="2000" dirty="0">
                <a:solidFill>
                  <a:srgbClr val="607D8B"/>
                </a:solidFill>
                <a:latin typeface="Source Sans Pro"/>
              </a:rPr>
              <a:t>      </a:t>
            </a:r>
            <a:r>
              <a:rPr lang="en-US" sz="2000" b="1" dirty="0">
                <a:solidFill>
                  <a:srgbClr val="0091EA"/>
                </a:solidFill>
                <a:latin typeface="Roboto Slab"/>
                <a:ea typeface="Roboto Slab"/>
              </a:rPr>
              <a:t>~8,000 </a:t>
            </a:r>
            <a:r>
              <a:rPr lang="en-US" sz="2000" dirty="0">
                <a:solidFill>
                  <a:srgbClr val="607D8B"/>
                </a:solidFill>
                <a:latin typeface="Source Sans Pro"/>
              </a:rPr>
              <a:t>unknown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607D8B"/>
              </a:solidFill>
              <a:latin typeface="Source Sans Pr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607D8B"/>
                </a:solidFill>
                <a:latin typeface="Source Sans Pro"/>
              </a:rPr>
              <a:t>Tremendous mismatch between amount of information available and our ability to cure diseases.</a:t>
            </a:r>
          </a:p>
          <a:p>
            <a:endParaRPr lang="en-US" sz="2000" dirty="0">
              <a:solidFill>
                <a:srgbClr val="607D8B"/>
              </a:solidFill>
              <a:latin typeface="Source Sans Pro"/>
            </a:endParaRPr>
          </a:p>
          <a:p>
            <a:r>
              <a:rPr lang="en-US" sz="2000" dirty="0">
                <a:solidFill>
                  <a:srgbClr val="607D8B"/>
                </a:solidFill>
                <a:latin typeface="Source Sans Pro"/>
              </a:rPr>
              <a:t>     </a:t>
            </a:r>
            <a:r>
              <a:rPr lang="en-US" sz="2000" b="1" dirty="0">
                <a:solidFill>
                  <a:srgbClr val="0091EA"/>
                </a:solidFill>
                <a:latin typeface="Roboto Slab"/>
                <a:ea typeface="Roboto Slab"/>
              </a:rPr>
              <a:t>19,000 – 20,000 </a:t>
            </a:r>
            <a:r>
              <a:rPr lang="en-US" sz="2000" dirty="0">
                <a:solidFill>
                  <a:srgbClr val="607D8B"/>
                </a:solidFill>
                <a:latin typeface="Source Sans Pro"/>
              </a:rPr>
              <a:t>genes</a:t>
            </a:r>
          </a:p>
          <a:p>
            <a:r>
              <a:rPr lang="en-US" sz="2000" dirty="0">
                <a:solidFill>
                  <a:srgbClr val="607D8B"/>
                </a:solidFill>
                <a:latin typeface="Source Sans Pro"/>
              </a:rPr>
              <a:t>     </a:t>
            </a:r>
            <a:r>
              <a:rPr lang="en-US" sz="2000" b="1" dirty="0">
                <a:solidFill>
                  <a:srgbClr val="0091EA"/>
                </a:solidFill>
                <a:latin typeface="Roboto Slab"/>
                <a:ea typeface="Roboto Slab"/>
              </a:rPr>
              <a:t>400</a:t>
            </a:r>
            <a:r>
              <a:rPr lang="en-US" sz="2000" dirty="0">
                <a:solidFill>
                  <a:srgbClr val="607D8B"/>
                </a:solidFill>
                <a:latin typeface="Source Sans Pro"/>
              </a:rPr>
              <a:t> targets</a:t>
            </a:r>
          </a:p>
          <a:p>
            <a:endParaRPr lang="en-US" dirty="0"/>
          </a:p>
          <a:p>
            <a:pPr lvl="4"/>
            <a:r>
              <a:rPr lang="en-US" dirty="0"/>
              <a:t>	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610051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C4C93-7753-4416-8662-98C7B6BE7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748" y="1061634"/>
            <a:ext cx="5832600" cy="706489"/>
          </a:xfrm>
        </p:spPr>
        <p:txBody>
          <a:bodyPr/>
          <a:lstStyle/>
          <a:p>
            <a:r>
              <a:rPr lang="en-US" sz="3600" dirty="0"/>
              <a:t>AI for Drug Discovery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83330-FDA3-4723-ACFC-26FCB0C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2005" y="1982486"/>
            <a:ext cx="4506063" cy="390687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Aggregate and Synthesize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Understand Mechanisms of Disease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Generate Data and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Repurpose Existing Drugs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Generate Novel Drug Candidates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Validate Drug Candidates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Design Drugs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Design Preclinical Experiments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Run Preclinical Experiments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Design Clinical Trials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Recruit for Clinical Trials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Optimize Clinical Trials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    Publish Data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46784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C4C93-7753-4416-8662-98C7B6BE7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748" y="1061634"/>
            <a:ext cx="5832600" cy="706489"/>
          </a:xfrm>
        </p:spPr>
        <p:txBody>
          <a:bodyPr/>
          <a:lstStyle/>
          <a:p>
            <a:r>
              <a:rPr lang="en-US" sz="3600" dirty="0"/>
              <a:t>AI for Drug Discovery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0F081C-244B-426D-A986-0C8BCDF23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839" y="2142317"/>
            <a:ext cx="2090657" cy="58538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3123DC8-03CC-4F4D-A401-24252F667700}"/>
              </a:ext>
            </a:extLst>
          </p:cNvPr>
          <p:cNvSpPr/>
          <p:nvPr/>
        </p:nvSpPr>
        <p:spPr>
          <a:xfrm>
            <a:off x="1309606" y="2968137"/>
            <a:ext cx="537791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Using Convolutional networks to discover and designing new small molecule drugs.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4E96C9-E95A-47E7-BC27-438E7BF4EBAE}"/>
              </a:ext>
            </a:extLst>
          </p:cNvPr>
          <p:cNvSpPr txBox="1"/>
          <p:nvPr/>
        </p:nvSpPr>
        <p:spPr>
          <a:xfrm>
            <a:off x="1309606" y="3766375"/>
            <a:ext cx="420004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Improved hit rates by up to 10,000x and able to deliver accuracy comparable to wet lab experiments.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100 times faster than ultra high throughput screening.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11B027-42EE-4EAF-8671-450AE7A9A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4869" y="3447342"/>
            <a:ext cx="2984670" cy="223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572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C4C93-7753-4416-8662-98C7B6BE7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748" y="1061634"/>
            <a:ext cx="5832600" cy="706489"/>
          </a:xfrm>
        </p:spPr>
        <p:txBody>
          <a:bodyPr/>
          <a:lstStyle/>
          <a:p>
            <a:r>
              <a:rPr lang="en-US" sz="3600" dirty="0"/>
              <a:t>AI for Drug Discovery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789DC1-9C84-4A75-A9B4-9D220DD67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032" y="2322612"/>
            <a:ext cx="952500" cy="95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C4E2F4-2095-478D-B118-E2C2B5E50824}"/>
              </a:ext>
            </a:extLst>
          </p:cNvPr>
          <p:cNvSpPr txBox="1"/>
          <p:nvPr/>
        </p:nvSpPr>
        <p:spPr>
          <a:xfrm>
            <a:off x="1523032" y="3448373"/>
            <a:ext cx="651283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an AI platform that ingest scientific research data sets, then form and qualify hypotheses and generate novel insights.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 Hypothesis in 5 hours to treat ALS disease.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5EDEBD-8C87-4189-B92B-2B283C0534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226" y="3936570"/>
            <a:ext cx="2051814" cy="193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543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C4C93-7753-4416-8662-98C7B6BE7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748" y="1061634"/>
            <a:ext cx="5832600" cy="706489"/>
          </a:xfrm>
        </p:spPr>
        <p:txBody>
          <a:bodyPr/>
          <a:lstStyle/>
          <a:p>
            <a:r>
              <a:rPr lang="en-US" sz="3600" dirty="0"/>
              <a:t>AI Startup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83330-FDA3-4723-ACFC-26FCB0C0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1242" y="2543037"/>
            <a:ext cx="6283106" cy="1035541"/>
          </a:xfrm>
        </p:spPr>
        <p:txBody>
          <a:bodyPr/>
          <a:lstStyle/>
          <a:p>
            <a:pPr marL="38100" indent="0"/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The ECL allow researchers / scientists experiments in a central lab from anywhere in the world.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5A4DAD-E55C-443E-8D01-2A7EAFA7E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445" y="1951285"/>
            <a:ext cx="2935111" cy="48793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85B2BB1-0CBF-4593-9C31-B9F3326EB2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860" y="3682399"/>
            <a:ext cx="5336280" cy="195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54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1835A7-FEE9-4D4C-8C7D-8D26581C2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009" y="1429551"/>
            <a:ext cx="1571271" cy="1571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DC4519-C63D-4F5D-A85A-50A6E067C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070" y="1898558"/>
            <a:ext cx="952500" cy="952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4B36E4-B861-48A6-828D-BD6022114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4699" y="1898558"/>
            <a:ext cx="952500" cy="952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137072-4F81-4BFD-928C-BFFFB085E0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0983" y="1898558"/>
            <a:ext cx="952500" cy="952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16E473-9828-4CDC-B4E6-19915EBCEB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7395" y="3291416"/>
            <a:ext cx="952500" cy="952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84C7EC-BEA7-4BD2-BE33-26F9427155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2833" y="3286476"/>
            <a:ext cx="952500" cy="952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08B8CE-EC11-47B8-B0FA-A5F77FCE02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5372" y="3286476"/>
            <a:ext cx="952500" cy="952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025078F-99D9-4604-84C8-8B2E4309B8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01407" y="3286476"/>
            <a:ext cx="952500" cy="952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78B5C4D-C9E8-4D2C-84B9-86E2743E08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43750" y="3286476"/>
            <a:ext cx="952500" cy="952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72870D0-6C6E-46B8-A6E3-92C3CECF4F9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07395" y="4636029"/>
            <a:ext cx="952500" cy="90487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3046334-69E0-4415-ABD1-93546A146B1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48671" y="4636029"/>
            <a:ext cx="952500" cy="9525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6521A74-09CF-420D-93A0-F4C27C4BE3B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089401" y="4671571"/>
            <a:ext cx="952500" cy="952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527C5EB-65C0-4875-BBB3-139C9D66C5F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539318" y="4674394"/>
            <a:ext cx="952500" cy="952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B3830AB-FDB2-466C-885C-20C4B11A42A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143750" y="4612216"/>
            <a:ext cx="952500" cy="952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FF26244-5D65-4F6B-9FDB-EAC6C79D1A4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241295" y="1898558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575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BD30C-50B5-4A95-BCE2-83B700BF63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93D783-1914-4F90-9F95-D48BE06BA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65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4860600" y="1212825"/>
            <a:ext cx="2470200" cy="24702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ctrTitle" idx="4294967295"/>
          </p:nvPr>
        </p:nvSpPr>
        <p:spPr>
          <a:xfrm>
            <a:off x="533400" y="1882525"/>
            <a:ext cx="40158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Big concept</a:t>
            </a:r>
            <a:endParaRPr sz="6000" b="1"/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4294967295"/>
          </p:nvPr>
        </p:nvSpPr>
        <p:spPr>
          <a:xfrm>
            <a:off x="533400" y="3405748"/>
            <a:ext cx="4015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cxnSp>
        <p:nvCxnSpPr>
          <p:cNvPr id="120" name="Shape 120"/>
          <p:cNvCxnSpPr/>
          <p:nvPr/>
        </p:nvCxnSpPr>
        <p:spPr>
          <a:xfrm rot="10800000" flipH="1">
            <a:off x="6282450" y="705375"/>
            <a:ext cx="121500" cy="518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Shape 121"/>
          <p:cNvCxnSpPr/>
          <p:nvPr/>
        </p:nvCxnSpPr>
        <p:spPr>
          <a:xfrm flipH="1">
            <a:off x="7133575" y="1483475"/>
            <a:ext cx="332400" cy="267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Shape 122"/>
          <p:cNvCxnSpPr>
            <a:endCxn id="117" idx="6"/>
          </p:cNvCxnSpPr>
          <p:nvPr/>
        </p:nvCxnSpPr>
        <p:spPr>
          <a:xfrm flipH="1">
            <a:off x="7330800" y="2440126"/>
            <a:ext cx="1124100" cy="7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Shape 123"/>
          <p:cNvSpPr/>
          <p:nvPr/>
        </p:nvSpPr>
        <p:spPr>
          <a:xfrm>
            <a:off x="5057825" y="1410050"/>
            <a:ext cx="2075700" cy="2075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Shape 124"/>
          <p:cNvGrpSpPr/>
          <p:nvPr/>
        </p:nvGrpSpPr>
        <p:grpSpPr>
          <a:xfrm>
            <a:off x="5517338" y="1899907"/>
            <a:ext cx="1156666" cy="1088243"/>
            <a:chOff x="5972700" y="2330200"/>
            <a:chExt cx="411625" cy="387275"/>
          </a:xfrm>
        </p:grpSpPr>
        <p:sp>
          <p:nvSpPr>
            <p:cNvPr id="125" name="Shape 12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26" name="Shape 12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/>
        </p:nvSpPr>
        <p:spPr>
          <a:xfrm>
            <a:off x="5453575" y="3177700"/>
            <a:ext cx="3329100" cy="3329100"/>
          </a:xfrm>
          <a:prstGeom prst="ellipse">
            <a:avLst/>
          </a:prstGeom>
          <a:noFill/>
          <a:ln w="9525" cap="flat" cmpd="sng">
            <a:solidFill>
              <a:srgbClr val="ECEFF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Want big impact?</a:t>
            </a:r>
            <a:endParaRPr sz="2400" b="1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big image.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62" name="Shape 162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BD30C-50B5-4A95-BCE2-83B700BF6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8559" y="824088"/>
            <a:ext cx="5832600" cy="883381"/>
          </a:xfrm>
        </p:spPr>
        <p:txBody>
          <a:bodyPr/>
          <a:lstStyle/>
          <a:p>
            <a:r>
              <a:rPr lang="en-US"/>
              <a:t>AI for Operations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93D783-1914-4F90-9F95-D48BE06BAE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0980" y="1707469"/>
            <a:ext cx="6073422" cy="730931"/>
          </a:xfrm>
        </p:spPr>
        <p:txBody>
          <a:bodyPr/>
          <a:lstStyle/>
          <a:p>
            <a:r>
              <a:rPr lang="en-US" sz="2400" dirty="0"/>
              <a:t>Animal Behavior Analysis using Deeplearning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31645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 idx="4294967295"/>
          </p:nvPr>
        </p:nvSpPr>
        <p:spPr>
          <a:xfrm>
            <a:off x="1369875" y="1747060"/>
            <a:ext cx="5642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Hello!</a:t>
            </a:r>
            <a:endParaRPr sz="6000" b="1" dirty="0"/>
          </a:p>
        </p:txBody>
      </p:sp>
      <p:sp>
        <p:nvSpPr>
          <p:cNvPr id="86" name="Shape 86"/>
          <p:cNvSpPr txBox="1">
            <a:spLocks noGrp="1"/>
          </p:cNvSpPr>
          <p:nvPr>
            <p:ph type="subTitle" idx="4294967295"/>
          </p:nvPr>
        </p:nvSpPr>
        <p:spPr>
          <a:xfrm>
            <a:off x="1522091" y="3293560"/>
            <a:ext cx="5642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I am </a:t>
            </a:r>
            <a:r>
              <a:rPr lang="en-US" sz="36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Praneeth</a:t>
            </a:r>
            <a:endParaRPr sz="3600" b="1" dirty="0">
              <a:solidFill>
                <a:srgbClr val="0091EA"/>
              </a:solidFill>
              <a:latin typeface="Roboto Slab"/>
              <a:ea typeface="Roboto Slab"/>
              <a:sym typeface="Roboto Slab"/>
            </a:endParaRPr>
          </a:p>
        </p:txBody>
      </p:sp>
      <p:cxnSp>
        <p:nvCxnSpPr>
          <p:cNvPr id="89" name="Shape 89"/>
          <p:cNvCxnSpPr/>
          <p:nvPr/>
        </p:nvCxnSpPr>
        <p:spPr>
          <a:xfrm>
            <a:off x="6939075" y="5244825"/>
            <a:ext cx="145800" cy="567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90"/>
          <p:cNvCxnSpPr/>
          <p:nvPr/>
        </p:nvCxnSpPr>
        <p:spPr>
          <a:xfrm>
            <a:off x="7419812" y="4970090"/>
            <a:ext cx="289500" cy="396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Shape 91"/>
          <p:cNvCxnSpPr/>
          <p:nvPr/>
        </p:nvCxnSpPr>
        <p:spPr>
          <a:xfrm>
            <a:off x="7636225" y="4669275"/>
            <a:ext cx="802500" cy="259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1" name="Shape 84">
            <a:extLst>
              <a:ext uri="{FF2B5EF4-FFF2-40B4-BE49-F238E27FC236}">
                <a16:creationId xmlns:a16="http://schemas.microsoft.com/office/drawing/2014/main" id="{03879E91-CA9D-4EAE-9A3F-E4A178188B24}"/>
              </a:ext>
            </a:extLst>
          </p:cNvPr>
          <p:cNvSpPr/>
          <p:nvPr/>
        </p:nvSpPr>
        <p:spPr>
          <a:xfrm>
            <a:off x="6101625" y="1996060"/>
            <a:ext cx="1820700" cy="18207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Shape 88">
            <a:extLst>
              <a:ext uri="{FF2B5EF4-FFF2-40B4-BE49-F238E27FC236}">
                <a16:creationId xmlns:a16="http://schemas.microsoft.com/office/drawing/2014/main" id="{BB779676-A8E0-4796-987B-6B03A595FF0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5275" y="2099710"/>
            <a:ext cx="1613400" cy="1613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/>
        </p:nvSpPr>
        <p:spPr>
          <a:xfrm>
            <a:off x="2388093" y="585926"/>
            <a:ext cx="4412201" cy="3959441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2601157" y="799770"/>
            <a:ext cx="4002730" cy="301188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370" name="Shape 370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2" name="video_file_2">
            <a:hlinkClick r:id="" action="ppaction://media"/>
            <a:extLst>
              <a:ext uri="{FF2B5EF4-FFF2-40B4-BE49-F238E27FC236}">
                <a16:creationId xmlns:a16="http://schemas.microsoft.com/office/drawing/2014/main" id="{F397D091-CF2F-4F8E-9E26-522B30018D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01157" y="799770"/>
            <a:ext cx="4002729" cy="30020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/>
        </p:nvSpPr>
        <p:spPr>
          <a:xfrm>
            <a:off x="2648113" y="328041"/>
            <a:ext cx="3413292" cy="3083682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2799131" y="431064"/>
            <a:ext cx="3133097" cy="2349822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370" name="Shape 370"/>
          <p:cNvSpPr txBox="1">
            <a:spLocks noGrp="1"/>
          </p:cNvSpPr>
          <p:nvPr>
            <p:ph type="sldNum" idx="12"/>
          </p:nvPr>
        </p:nvSpPr>
        <p:spPr>
          <a:xfrm>
            <a:off x="8585797" y="6501810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2" name="video_file_2">
            <a:hlinkClick r:id="" action="ppaction://media"/>
            <a:extLst>
              <a:ext uri="{FF2B5EF4-FFF2-40B4-BE49-F238E27FC236}">
                <a16:creationId xmlns:a16="http://schemas.microsoft.com/office/drawing/2014/main" id="{F397D091-CF2F-4F8E-9E26-522B30018D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99131" y="431065"/>
            <a:ext cx="3133095" cy="2349821"/>
          </a:xfrm>
          <a:prstGeom prst="rect">
            <a:avLst/>
          </a:prstGeom>
        </p:spPr>
      </p:pic>
      <p:pic>
        <p:nvPicPr>
          <p:cNvPr id="361" name="Picture 360">
            <a:extLst>
              <a:ext uri="{FF2B5EF4-FFF2-40B4-BE49-F238E27FC236}">
                <a16:creationId xmlns:a16="http://schemas.microsoft.com/office/drawing/2014/main" id="{F6A6B1AB-3180-4642-B7D5-D083E076E2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484" y="3514746"/>
            <a:ext cx="8470387" cy="16033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DE75CD-5071-41CA-9283-3572DFBB5773}"/>
              </a:ext>
            </a:extLst>
          </p:cNvPr>
          <p:cNvSpPr txBox="1"/>
          <p:nvPr/>
        </p:nvSpPr>
        <p:spPr>
          <a:xfrm>
            <a:off x="3127023" y="6040144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616ACC-94C9-4CB5-9F18-523FFB15A0DB}"/>
              </a:ext>
            </a:extLst>
          </p:cNvPr>
          <p:cNvSpPr txBox="1"/>
          <p:nvPr/>
        </p:nvSpPr>
        <p:spPr>
          <a:xfrm>
            <a:off x="762000" y="6040145"/>
            <a:ext cx="904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Drink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998F3B-9079-44DB-959B-9D8D0B85A258}"/>
              </a:ext>
            </a:extLst>
          </p:cNvPr>
          <p:cNvSpPr txBox="1"/>
          <p:nvPr/>
        </p:nvSpPr>
        <p:spPr>
          <a:xfrm>
            <a:off x="7275689" y="6040144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Eat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02C9B8-AC49-4D31-8F93-CD52AC9C3814}"/>
              </a:ext>
            </a:extLst>
          </p:cNvPr>
          <p:cNvSpPr txBox="1"/>
          <p:nvPr/>
        </p:nvSpPr>
        <p:spPr>
          <a:xfrm>
            <a:off x="5166892" y="6040143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Hang</a:t>
            </a:r>
          </a:p>
        </p:txBody>
      </p:sp>
    </p:spTree>
    <p:extLst>
      <p:ext uri="{BB962C8B-B14F-4D97-AF65-F5344CB8AC3E}">
        <p14:creationId xmlns:p14="http://schemas.microsoft.com/office/powerpoint/2010/main" val="226864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9 -0.08056 L 0.00469 0.1319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10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/>
      <p:bldP spid="9" grpId="0"/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2E5F5B-DB2D-4747-BBE3-46EA3DA0C9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788BFA-A2AF-4C8C-AE4C-D5FFA25BEE00}"/>
              </a:ext>
            </a:extLst>
          </p:cNvPr>
          <p:cNvSpPr txBox="1"/>
          <p:nvPr/>
        </p:nvSpPr>
        <p:spPr>
          <a:xfrm>
            <a:off x="2212622" y="519289"/>
            <a:ext cx="38843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833220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>
            <a:spLocks noGrp="1"/>
          </p:cNvSpPr>
          <p:nvPr>
            <p:ph type="ctrTitle" idx="4294967295"/>
          </p:nvPr>
        </p:nvSpPr>
        <p:spPr>
          <a:xfrm>
            <a:off x="685800" y="587123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Thanks!</a:t>
            </a:r>
            <a:endParaRPr sz="6000" b="1" dirty="0"/>
          </a:p>
        </p:txBody>
      </p:sp>
      <p:sp>
        <p:nvSpPr>
          <p:cNvPr id="376" name="Shape 376"/>
          <p:cNvSpPr txBox="1">
            <a:spLocks noGrp="1"/>
          </p:cNvSpPr>
          <p:nvPr>
            <p:ph type="subTitle" idx="4294967295"/>
          </p:nvPr>
        </p:nvSpPr>
        <p:spPr>
          <a:xfrm>
            <a:off x="685800" y="2186550"/>
            <a:ext cx="65937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/>
              <a:t>Any questions?</a:t>
            </a:r>
            <a:endParaRPr sz="3600" b="1"/>
          </a:p>
        </p:txBody>
      </p:sp>
      <p:sp>
        <p:nvSpPr>
          <p:cNvPr id="377" name="Shape 377"/>
          <p:cNvSpPr txBox="1">
            <a:spLocks noGrp="1"/>
          </p:cNvSpPr>
          <p:nvPr>
            <p:ph type="body" idx="4294967295"/>
          </p:nvPr>
        </p:nvSpPr>
        <p:spPr>
          <a:xfrm>
            <a:off x="685800" y="3285875"/>
            <a:ext cx="4863900" cy="32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@username</a:t>
            </a:r>
            <a:endParaRPr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user@mail.me</a:t>
            </a:r>
            <a:endParaRPr/>
          </a:p>
        </p:txBody>
      </p:sp>
      <p:sp>
        <p:nvSpPr>
          <p:cNvPr id="378" name="Shape 37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84" name="Shape 384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" sz="2400"/>
              <a:t>Presentation template by </a:t>
            </a:r>
            <a:r>
              <a:rPr lang="en" sz="2400" u="sng">
                <a:hlinkClick r:id="rId3"/>
              </a:rPr>
              <a:t>SlidesCarnival</a:t>
            </a:r>
            <a:endParaRPr sz="2400"/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" sz="2400"/>
              <a:t>Photographs by </a:t>
            </a:r>
            <a:r>
              <a:rPr lang="en" sz="2400" u="sng">
                <a:hlinkClick r:id="rId4"/>
              </a:rPr>
              <a:t>Unsplash</a:t>
            </a:r>
            <a:r>
              <a:rPr lang="en" sz="2400"/>
              <a:t> &amp; </a:t>
            </a:r>
            <a:r>
              <a:rPr lang="en" sz="2400" u="sng">
                <a:hlinkClick r:id="rId5"/>
              </a:rPr>
              <a:t>Death to the Stock Photo</a:t>
            </a:r>
            <a:r>
              <a:rPr lang="en" sz="2400"/>
              <a:t> (</a:t>
            </a:r>
            <a:r>
              <a:rPr lang="en" sz="2400" u="sng">
                <a:hlinkClick r:id="rId6"/>
              </a:rPr>
              <a:t>license</a:t>
            </a:r>
            <a:r>
              <a:rPr lang="en" sz="2400"/>
              <a:t>)</a:t>
            </a:r>
            <a:endParaRPr sz="2400"/>
          </a:p>
        </p:txBody>
      </p:sp>
      <p:sp>
        <p:nvSpPr>
          <p:cNvPr id="385" name="Shape 38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91" name="Shape 391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7466100" cy="35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presentations uses the following typographies and colors: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Titles: </a:t>
            </a:r>
            <a:r>
              <a:rPr lang="en" sz="1800" b="1"/>
              <a:t>Roboto Slab</a:t>
            </a:r>
            <a:endParaRPr sz="1800" b="1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Body copy: </a:t>
            </a:r>
            <a:r>
              <a:rPr lang="en" sz="1800" b="1"/>
              <a:t>Source Sans Pro</a:t>
            </a:r>
            <a:endParaRPr sz="1800" b="1"/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You can download the fonts on these pages:</a:t>
            </a:r>
            <a:endParaRPr sz="1800"/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https://www.fontsquirrel.com/fonts/roboto-slab</a:t>
            </a:r>
            <a:endParaRPr sz="1100"/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https://www.fontsquirrel.com/fonts/source-sans-pro</a:t>
            </a:r>
            <a:endParaRPr sz="1100"/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Blue </a:t>
            </a:r>
            <a:r>
              <a:rPr lang="en" sz="1800" b="1">
                <a:solidFill>
                  <a:srgbClr val="0091EA"/>
                </a:solidFill>
              </a:rPr>
              <a:t>#0091ea</a:t>
            </a:r>
            <a:endParaRPr sz="1800" b="1">
              <a:solidFill>
                <a:srgbClr val="0091EA"/>
              </a:solidFill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Dark gray </a:t>
            </a:r>
            <a:r>
              <a:rPr lang="en" sz="1800" b="1"/>
              <a:t>#263238</a:t>
            </a:r>
            <a:endParaRPr sz="1800" b="1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Medium gray </a:t>
            </a:r>
            <a:r>
              <a:rPr lang="en" sz="1800" b="1">
                <a:solidFill>
                  <a:srgbClr val="607D8B"/>
                </a:solidFill>
              </a:rPr>
              <a:t>#607d8b</a:t>
            </a:r>
            <a:endParaRPr sz="1800" b="1">
              <a:solidFill>
                <a:srgbClr val="607D8B"/>
              </a:solidFill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Light gray </a:t>
            </a:r>
            <a:r>
              <a:rPr lang="en" sz="1800" b="1">
                <a:solidFill>
                  <a:srgbClr val="CFD8DC"/>
                </a:solidFill>
                <a:highlight>
                  <a:srgbClr val="263238"/>
                </a:highlight>
              </a:rPr>
              <a:t>#cfd8dc</a:t>
            </a:r>
            <a:endParaRPr sz="1800" b="1">
              <a:solidFill>
                <a:srgbClr val="CFD8DC"/>
              </a:solidFill>
              <a:highlight>
                <a:srgbClr val="263238"/>
              </a:highlight>
            </a:endParaRPr>
          </a:p>
        </p:txBody>
      </p:sp>
      <p:sp>
        <p:nvSpPr>
          <p:cNvPr id="392" name="Shape 392"/>
          <p:cNvSpPr txBox="1"/>
          <p:nvPr/>
        </p:nvSpPr>
        <p:spPr>
          <a:xfrm>
            <a:off x="3680300" y="5885225"/>
            <a:ext cx="5160300" cy="9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 i="1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3" name="Shape 393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8DC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/>
          <p:nvPr/>
        </p:nvSpPr>
        <p:spPr>
          <a:xfrm>
            <a:off x="6324775" y="1222050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SlidesCarnival icons are editable shapes</a:t>
            </a: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means that you can: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Resize them without losing quality.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Change line color, width and style.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Isn’t that nice? :)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Examples: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99" name="Shape 399"/>
          <p:cNvGrpSpPr/>
          <p:nvPr/>
        </p:nvGrpSpPr>
        <p:grpSpPr>
          <a:xfrm>
            <a:off x="424947" y="1242994"/>
            <a:ext cx="342903" cy="447293"/>
            <a:chOff x="590250" y="244200"/>
            <a:chExt cx="407975" cy="532175"/>
          </a:xfrm>
        </p:grpSpPr>
        <p:sp>
          <p:nvSpPr>
            <p:cNvPr id="400" name="Shape 400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1" name="Shape 401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2" name="Shape 40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3" name="Shape 403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4" name="Shape 404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5" name="Shape 405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6" name="Shape 406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7" name="Shape 407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8" name="Shape 408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9" name="Shape 409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0" name="Shape 410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1" name="Shape 411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2" name="Shape 4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3" name="Shape 413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14" name="Shape 414"/>
          <p:cNvGrpSpPr/>
          <p:nvPr/>
        </p:nvGrpSpPr>
        <p:grpSpPr>
          <a:xfrm>
            <a:off x="977639" y="1309016"/>
            <a:ext cx="372594" cy="310144"/>
            <a:chOff x="1247825" y="322750"/>
            <a:chExt cx="443300" cy="369000"/>
          </a:xfrm>
        </p:grpSpPr>
        <p:sp>
          <p:nvSpPr>
            <p:cNvPr id="415" name="Shape 415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6" name="Shape 416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7" name="Shape 417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8" name="Shape 418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9" name="Shape 419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20" name="Shape 420"/>
          <p:cNvGrpSpPr/>
          <p:nvPr/>
        </p:nvGrpSpPr>
        <p:grpSpPr>
          <a:xfrm>
            <a:off x="1550818" y="1307482"/>
            <a:ext cx="356204" cy="313212"/>
            <a:chOff x="1929775" y="320925"/>
            <a:chExt cx="423800" cy="372650"/>
          </a:xfrm>
        </p:grpSpPr>
        <p:sp>
          <p:nvSpPr>
            <p:cNvPr id="421" name="Shape 421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2" name="Shape 422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4" name="Shape 424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" name="Shape 425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26" name="Shape 426"/>
          <p:cNvSpPr/>
          <p:nvPr/>
        </p:nvSpPr>
        <p:spPr>
          <a:xfrm>
            <a:off x="2148120" y="1296229"/>
            <a:ext cx="291717" cy="335738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27" name="Shape 427"/>
          <p:cNvSpPr/>
          <p:nvPr/>
        </p:nvSpPr>
        <p:spPr>
          <a:xfrm>
            <a:off x="2733088" y="1297258"/>
            <a:ext cx="251793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428" name="Shape 428"/>
          <p:cNvGrpSpPr/>
          <p:nvPr/>
        </p:nvGrpSpPr>
        <p:grpSpPr>
          <a:xfrm>
            <a:off x="3820462" y="1272160"/>
            <a:ext cx="336767" cy="383835"/>
            <a:chOff x="4630125" y="278900"/>
            <a:chExt cx="400675" cy="456675"/>
          </a:xfrm>
        </p:grpSpPr>
        <p:sp>
          <p:nvSpPr>
            <p:cNvPr id="429" name="Shape 429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1" name="Shape 431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2" name="Shape 432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33" name="Shape 433"/>
          <p:cNvSpPr/>
          <p:nvPr/>
        </p:nvSpPr>
        <p:spPr>
          <a:xfrm>
            <a:off x="4361051" y="1295725"/>
            <a:ext cx="385895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434" name="Shape 434"/>
          <p:cNvGrpSpPr/>
          <p:nvPr/>
        </p:nvGrpSpPr>
        <p:grpSpPr>
          <a:xfrm>
            <a:off x="430074" y="1818716"/>
            <a:ext cx="342882" cy="418128"/>
            <a:chOff x="596350" y="929175"/>
            <a:chExt cx="407950" cy="497475"/>
          </a:xfrm>
        </p:grpSpPr>
        <p:sp>
          <p:nvSpPr>
            <p:cNvPr id="435" name="Shape 435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6" name="Shape 436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7" name="Shape 437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8" name="Shape 438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" name="Shape 4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" name="Shape 440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1" name="Shape 441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42" name="Shape 442"/>
          <p:cNvGrpSpPr/>
          <p:nvPr/>
        </p:nvGrpSpPr>
        <p:grpSpPr>
          <a:xfrm>
            <a:off x="1554390" y="1879631"/>
            <a:ext cx="349060" cy="298882"/>
            <a:chOff x="1934025" y="1001650"/>
            <a:chExt cx="415300" cy="355600"/>
          </a:xfrm>
        </p:grpSpPr>
        <p:sp>
          <p:nvSpPr>
            <p:cNvPr id="443" name="Shape 443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4" name="Shape 444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5" name="Shape 445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6" name="Shape 446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47" name="Shape 447"/>
          <p:cNvSpPr/>
          <p:nvPr/>
        </p:nvSpPr>
        <p:spPr>
          <a:xfrm>
            <a:off x="2118449" y="1854573"/>
            <a:ext cx="351077" cy="349039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2683959" y="1871972"/>
            <a:ext cx="350068" cy="314242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49" name="Shape 449"/>
          <p:cNvSpPr/>
          <p:nvPr/>
        </p:nvSpPr>
        <p:spPr>
          <a:xfrm>
            <a:off x="3254071" y="1874536"/>
            <a:ext cx="339835" cy="309115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50" name="Shape 450"/>
          <p:cNvSpPr/>
          <p:nvPr/>
        </p:nvSpPr>
        <p:spPr>
          <a:xfrm>
            <a:off x="3830339" y="1877604"/>
            <a:ext cx="317310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451" name="Shape 451"/>
          <p:cNvGrpSpPr/>
          <p:nvPr/>
        </p:nvGrpSpPr>
        <p:grpSpPr>
          <a:xfrm>
            <a:off x="4378785" y="1857106"/>
            <a:ext cx="350068" cy="350573"/>
            <a:chOff x="5294400" y="974850"/>
            <a:chExt cx="416500" cy="417100"/>
          </a:xfrm>
        </p:grpSpPr>
        <p:sp>
          <p:nvSpPr>
            <p:cNvPr id="452" name="Shape 452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3" name="Shape 453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54" name="Shape 454"/>
          <p:cNvGrpSpPr/>
          <p:nvPr/>
        </p:nvGrpSpPr>
        <p:grpSpPr>
          <a:xfrm>
            <a:off x="4901807" y="1817707"/>
            <a:ext cx="433992" cy="422729"/>
            <a:chOff x="5916675" y="927975"/>
            <a:chExt cx="516350" cy="502950"/>
          </a:xfrm>
        </p:grpSpPr>
        <p:sp>
          <p:nvSpPr>
            <p:cNvPr id="455" name="Shape 455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6" name="Shape 456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57" name="Shape 457"/>
          <p:cNvGrpSpPr/>
          <p:nvPr/>
        </p:nvGrpSpPr>
        <p:grpSpPr>
          <a:xfrm>
            <a:off x="403451" y="2467120"/>
            <a:ext cx="391001" cy="264085"/>
            <a:chOff x="564675" y="1700625"/>
            <a:chExt cx="465200" cy="314200"/>
          </a:xfrm>
        </p:grpSpPr>
        <p:sp>
          <p:nvSpPr>
            <p:cNvPr id="458" name="Shape 458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9" name="Shape 459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0" name="Shape 460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61" name="Shape 461"/>
          <p:cNvGrpSpPr/>
          <p:nvPr/>
        </p:nvGrpSpPr>
        <p:grpSpPr>
          <a:xfrm>
            <a:off x="968435" y="2402632"/>
            <a:ext cx="391001" cy="382827"/>
            <a:chOff x="1236875" y="1623900"/>
            <a:chExt cx="465200" cy="455475"/>
          </a:xfrm>
        </p:grpSpPr>
        <p:sp>
          <p:nvSpPr>
            <p:cNvPr id="462" name="Shape 462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3" name="Shape 463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4" name="Shape 464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5" name="Shape 465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6" name="Shape 466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7" name="Shape 467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8" name="Shape 468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69" name="Shape 469"/>
          <p:cNvGrpSpPr/>
          <p:nvPr/>
        </p:nvGrpSpPr>
        <p:grpSpPr>
          <a:xfrm>
            <a:off x="1545690" y="2410827"/>
            <a:ext cx="366458" cy="366437"/>
            <a:chOff x="1923675" y="1633650"/>
            <a:chExt cx="436000" cy="435975"/>
          </a:xfrm>
        </p:grpSpPr>
        <p:sp>
          <p:nvSpPr>
            <p:cNvPr id="470" name="Shape 47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1" name="Shape 471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2" name="Shape 472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3" name="Shape 473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4" name="Shape 474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5" name="Shape 475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76" name="Shape 476"/>
          <p:cNvGrpSpPr/>
          <p:nvPr/>
        </p:nvGrpSpPr>
        <p:grpSpPr>
          <a:xfrm>
            <a:off x="2109141" y="2409293"/>
            <a:ext cx="369505" cy="369505"/>
            <a:chOff x="2594050" y="1631825"/>
            <a:chExt cx="439625" cy="439625"/>
          </a:xfrm>
        </p:grpSpPr>
        <p:sp>
          <p:nvSpPr>
            <p:cNvPr id="477" name="Shape 47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8" name="Shape 47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9" name="Shape 47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0" name="Shape 480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81" name="Shape 481"/>
          <p:cNvSpPr/>
          <p:nvPr/>
        </p:nvSpPr>
        <p:spPr>
          <a:xfrm>
            <a:off x="2690599" y="242571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482" name="Shape 482"/>
          <p:cNvGrpSpPr/>
          <p:nvPr/>
        </p:nvGrpSpPr>
        <p:grpSpPr>
          <a:xfrm>
            <a:off x="3273906" y="2381662"/>
            <a:ext cx="299911" cy="424768"/>
            <a:chOff x="3979850" y="1598950"/>
            <a:chExt cx="356825" cy="505375"/>
          </a:xfrm>
        </p:grpSpPr>
        <p:sp>
          <p:nvSpPr>
            <p:cNvPr id="483" name="Shape 483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4" name="Shape 484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85" name="Shape 485"/>
          <p:cNvGrpSpPr/>
          <p:nvPr/>
        </p:nvGrpSpPr>
        <p:grpSpPr>
          <a:xfrm>
            <a:off x="3791296" y="2472751"/>
            <a:ext cx="395098" cy="242589"/>
            <a:chOff x="4595425" y="1707325"/>
            <a:chExt cx="470075" cy="288625"/>
          </a:xfrm>
        </p:grpSpPr>
        <p:sp>
          <p:nvSpPr>
            <p:cNvPr id="486" name="Shape 486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7" name="Shape 487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8" name="Shape 488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9" name="Shape 489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0" name="Shape 490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91" name="Shape 491"/>
          <p:cNvGrpSpPr/>
          <p:nvPr/>
        </p:nvGrpSpPr>
        <p:grpSpPr>
          <a:xfrm>
            <a:off x="4375213" y="2413391"/>
            <a:ext cx="357234" cy="361310"/>
            <a:chOff x="5290150" y="1636700"/>
            <a:chExt cx="425025" cy="429875"/>
          </a:xfrm>
        </p:grpSpPr>
        <p:sp>
          <p:nvSpPr>
            <p:cNvPr id="492" name="Shape 492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3" name="Shape 493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94" name="Shape 494"/>
          <p:cNvGrpSpPr/>
          <p:nvPr/>
        </p:nvGrpSpPr>
        <p:grpSpPr>
          <a:xfrm>
            <a:off x="4939167" y="2402632"/>
            <a:ext cx="359272" cy="376691"/>
            <a:chOff x="5961125" y="1623900"/>
            <a:chExt cx="427450" cy="448175"/>
          </a:xfrm>
        </p:grpSpPr>
        <p:sp>
          <p:nvSpPr>
            <p:cNvPr id="495" name="Shape 495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6" name="Shape 496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7" name="Shape 497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8" name="Shape 498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9" name="Shape 499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0" name="Shape 500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1" name="Shape 501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02" name="Shape 502"/>
          <p:cNvGrpSpPr/>
          <p:nvPr/>
        </p:nvGrpSpPr>
        <p:grpSpPr>
          <a:xfrm>
            <a:off x="5491859" y="2412361"/>
            <a:ext cx="383835" cy="363369"/>
            <a:chOff x="6618700" y="1635475"/>
            <a:chExt cx="456675" cy="432325"/>
          </a:xfrm>
        </p:grpSpPr>
        <p:sp>
          <p:nvSpPr>
            <p:cNvPr id="503" name="Shape 503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4" name="Shape 504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5" name="Shape 505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6" name="Shape 506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7" name="Shape 507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08" name="Shape 508"/>
          <p:cNvGrpSpPr/>
          <p:nvPr/>
        </p:nvGrpSpPr>
        <p:grpSpPr>
          <a:xfrm>
            <a:off x="446947" y="2995773"/>
            <a:ext cx="304009" cy="326513"/>
            <a:chOff x="616425" y="2329600"/>
            <a:chExt cx="361700" cy="388475"/>
          </a:xfrm>
        </p:grpSpPr>
        <p:sp>
          <p:nvSpPr>
            <p:cNvPr id="509" name="Shape 509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0" name="Shape 510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1" name="Shape 511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2" name="Shape 512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3" name="Shape 513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4" name="Shape 514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5" name="Shape 515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6" name="Shape 516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17" name="Shape 517"/>
          <p:cNvGrpSpPr/>
          <p:nvPr/>
        </p:nvGrpSpPr>
        <p:grpSpPr>
          <a:xfrm>
            <a:off x="1003757" y="2998841"/>
            <a:ext cx="320378" cy="320378"/>
            <a:chOff x="1278900" y="2333250"/>
            <a:chExt cx="381175" cy="381175"/>
          </a:xfrm>
        </p:grpSpPr>
        <p:sp>
          <p:nvSpPr>
            <p:cNvPr id="518" name="Shape 518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9" name="Shape 519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0" name="Shape 520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1" name="Shape 521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22" name="Shape 522"/>
          <p:cNvGrpSpPr/>
          <p:nvPr/>
        </p:nvGrpSpPr>
        <p:grpSpPr>
          <a:xfrm>
            <a:off x="1568720" y="2998841"/>
            <a:ext cx="320399" cy="320378"/>
            <a:chOff x="1951075" y="2333250"/>
            <a:chExt cx="381200" cy="381175"/>
          </a:xfrm>
        </p:grpSpPr>
        <p:sp>
          <p:nvSpPr>
            <p:cNvPr id="523" name="Shape 523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4" name="Shape 524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5" name="Shape 525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6" name="Shape 526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27" name="Shape 527"/>
          <p:cNvGrpSpPr/>
          <p:nvPr/>
        </p:nvGrpSpPr>
        <p:grpSpPr>
          <a:xfrm>
            <a:off x="2133704" y="2998841"/>
            <a:ext cx="320378" cy="320378"/>
            <a:chOff x="2623275" y="2333250"/>
            <a:chExt cx="381175" cy="381175"/>
          </a:xfrm>
        </p:grpSpPr>
        <p:sp>
          <p:nvSpPr>
            <p:cNvPr id="528" name="Shape 528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9" name="Shape 529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0" name="Shape 530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1" name="Shape 531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32" name="Shape 532"/>
          <p:cNvGrpSpPr/>
          <p:nvPr/>
        </p:nvGrpSpPr>
        <p:grpSpPr>
          <a:xfrm>
            <a:off x="2773409" y="2943578"/>
            <a:ext cx="170937" cy="426827"/>
            <a:chOff x="3384375" y="2267500"/>
            <a:chExt cx="203375" cy="507825"/>
          </a:xfrm>
        </p:grpSpPr>
        <p:sp>
          <p:nvSpPr>
            <p:cNvPr id="533" name="Shape 533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4" name="Shape 534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35" name="Shape 535"/>
          <p:cNvGrpSpPr/>
          <p:nvPr/>
        </p:nvGrpSpPr>
        <p:grpSpPr>
          <a:xfrm>
            <a:off x="3918716" y="2997811"/>
            <a:ext cx="140237" cy="318339"/>
            <a:chOff x="4747025" y="2332025"/>
            <a:chExt cx="166850" cy="378750"/>
          </a:xfrm>
        </p:grpSpPr>
        <p:sp>
          <p:nvSpPr>
            <p:cNvPr id="536" name="Shape 536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7" name="Shape 537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38" name="Shape 538"/>
          <p:cNvGrpSpPr/>
          <p:nvPr/>
        </p:nvGrpSpPr>
        <p:grpSpPr>
          <a:xfrm>
            <a:off x="3351190" y="2945616"/>
            <a:ext cx="145343" cy="422729"/>
            <a:chOff x="4071800" y="2269925"/>
            <a:chExt cx="172925" cy="502950"/>
          </a:xfrm>
        </p:grpSpPr>
        <p:sp>
          <p:nvSpPr>
            <p:cNvPr id="539" name="Shape 539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0" name="Shape 540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41" name="Shape 541"/>
          <p:cNvSpPr/>
          <p:nvPr/>
        </p:nvSpPr>
        <p:spPr>
          <a:xfrm>
            <a:off x="4393811" y="2990216"/>
            <a:ext cx="320378" cy="337776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542" name="Shape 542"/>
          <p:cNvGrpSpPr/>
          <p:nvPr/>
        </p:nvGrpSpPr>
        <p:grpSpPr>
          <a:xfrm>
            <a:off x="4948896" y="2996277"/>
            <a:ext cx="345971" cy="325505"/>
            <a:chOff x="5972700" y="2330200"/>
            <a:chExt cx="411625" cy="387275"/>
          </a:xfrm>
        </p:grpSpPr>
        <p:sp>
          <p:nvSpPr>
            <p:cNvPr id="543" name="Shape 54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4" name="Shape 54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45" name="Shape 545"/>
          <p:cNvGrpSpPr/>
          <p:nvPr/>
        </p:nvGrpSpPr>
        <p:grpSpPr>
          <a:xfrm>
            <a:off x="544193" y="3524406"/>
            <a:ext cx="109538" cy="399195"/>
            <a:chOff x="732125" y="2958550"/>
            <a:chExt cx="130325" cy="474950"/>
          </a:xfrm>
        </p:grpSpPr>
        <p:sp>
          <p:nvSpPr>
            <p:cNvPr id="546" name="Shape 546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7" name="Shape 547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8" name="Shape 548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9" name="Shape 549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0" name="Shape 550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1" name="Shape 551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2" name="Shape 552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3" name="Shape 553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54" name="Shape 554"/>
          <p:cNvSpPr/>
          <p:nvPr/>
        </p:nvSpPr>
        <p:spPr>
          <a:xfrm>
            <a:off x="1561113" y="3508635"/>
            <a:ext cx="335738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55" name="Shape 555"/>
          <p:cNvSpPr/>
          <p:nvPr/>
        </p:nvSpPr>
        <p:spPr>
          <a:xfrm>
            <a:off x="1039605" y="3508635"/>
            <a:ext cx="248746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556" name="Shape 556"/>
          <p:cNvGrpSpPr/>
          <p:nvPr/>
        </p:nvGrpSpPr>
        <p:grpSpPr>
          <a:xfrm>
            <a:off x="2099937" y="3537202"/>
            <a:ext cx="387933" cy="367467"/>
            <a:chOff x="2583100" y="2973775"/>
            <a:chExt cx="461550" cy="437200"/>
          </a:xfrm>
        </p:grpSpPr>
        <p:sp>
          <p:nvSpPr>
            <p:cNvPr id="557" name="Shape 557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8" name="Shape 558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59" name="Shape 559"/>
          <p:cNvSpPr/>
          <p:nvPr/>
        </p:nvSpPr>
        <p:spPr>
          <a:xfrm>
            <a:off x="3810881" y="3545997"/>
            <a:ext cx="356204" cy="356204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560" name="Shape 560"/>
          <p:cNvGrpSpPr/>
          <p:nvPr/>
        </p:nvGrpSpPr>
        <p:grpSpPr>
          <a:xfrm>
            <a:off x="4339386" y="3565359"/>
            <a:ext cx="435022" cy="323445"/>
            <a:chOff x="5247525" y="3007275"/>
            <a:chExt cx="517575" cy="384825"/>
          </a:xfrm>
        </p:grpSpPr>
        <p:sp>
          <p:nvSpPr>
            <p:cNvPr id="561" name="Shape 561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2" name="Shape 562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63" name="Shape 563"/>
          <p:cNvGrpSpPr/>
          <p:nvPr/>
        </p:nvGrpSpPr>
        <p:grpSpPr>
          <a:xfrm>
            <a:off x="3250372" y="3546931"/>
            <a:ext cx="342882" cy="350068"/>
            <a:chOff x="3951850" y="2985350"/>
            <a:chExt cx="407950" cy="416500"/>
          </a:xfrm>
        </p:grpSpPr>
        <p:sp>
          <p:nvSpPr>
            <p:cNvPr id="564" name="Shape 564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5" name="Shape 56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6" name="Shape 56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7" name="Shape 56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68" name="Shape 568"/>
          <p:cNvGrpSpPr/>
          <p:nvPr/>
        </p:nvGrpSpPr>
        <p:grpSpPr>
          <a:xfrm>
            <a:off x="407044" y="4136479"/>
            <a:ext cx="397136" cy="305017"/>
            <a:chOff x="568950" y="3686775"/>
            <a:chExt cx="472500" cy="362900"/>
          </a:xfrm>
        </p:grpSpPr>
        <p:sp>
          <p:nvSpPr>
            <p:cNvPr id="569" name="Shape 569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0" name="Shape 570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1" name="Shape 571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72" name="Shape 572"/>
          <p:cNvSpPr/>
          <p:nvPr/>
        </p:nvSpPr>
        <p:spPr>
          <a:xfrm>
            <a:off x="4983886" y="3529627"/>
            <a:ext cx="270221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573" name="Shape 573"/>
          <p:cNvGrpSpPr/>
          <p:nvPr/>
        </p:nvGrpSpPr>
        <p:grpSpPr>
          <a:xfrm>
            <a:off x="975096" y="4162072"/>
            <a:ext cx="377700" cy="253852"/>
            <a:chOff x="1244800" y="3717225"/>
            <a:chExt cx="449375" cy="302025"/>
          </a:xfrm>
        </p:grpSpPr>
        <p:sp>
          <p:nvSpPr>
            <p:cNvPr id="574" name="Shape 574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5" name="Shape 575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6" name="Shape 576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7" name="Shape 577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8" name="Shape 578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9" name="Shape 579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80" name="Shape 580"/>
          <p:cNvGrpSpPr/>
          <p:nvPr/>
        </p:nvGrpSpPr>
        <p:grpSpPr>
          <a:xfrm>
            <a:off x="1545186" y="4142614"/>
            <a:ext cx="367467" cy="287115"/>
            <a:chOff x="1923075" y="3694075"/>
            <a:chExt cx="437200" cy="341600"/>
          </a:xfrm>
        </p:grpSpPr>
        <p:sp>
          <p:nvSpPr>
            <p:cNvPr id="581" name="Shape 581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2" name="Shape 582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3" name="Shape 583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4" name="Shape 584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5" name="Shape 585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6" name="Shape 586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7" name="Shape 587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8" name="Shape 588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9" name="Shape 589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90" name="Shape 590"/>
          <p:cNvGrpSpPr/>
          <p:nvPr/>
        </p:nvGrpSpPr>
        <p:grpSpPr>
          <a:xfrm>
            <a:off x="2113742" y="4138013"/>
            <a:ext cx="360301" cy="295814"/>
            <a:chOff x="2599525" y="3688600"/>
            <a:chExt cx="428675" cy="351950"/>
          </a:xfrm>
        </p:grpSpPr>
        <p:sp>
          <p:nvSpPr>
            <p:cNvPr id="591" name="Shape 591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2" name="Shape 592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3" name="Shape 593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94" name="Shape 594"/>
          <p:cNvGrpSpPr/>
          <p:nvPr/>
        </p:nvGrpSpPr>
        <p:grpSpPr>
          <a:xfrm>
            <a:off x="2696125" y="4117546"/>
            <a:ext cx="333700" cy="329077"/>
            <a:chOff x="3292425" y="3664250"/>
            <a:chExt cx="397025" cy="391525"/>
          </a:xfrm>
        </p:grpSpPr>
        <p:sp>
          <p:nvSpPr>
            <p:cNvPr id="595" name="Shape 595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6" name="Shape 596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7" name="Shape 597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98" name="Shape 598"/>
          <p:cNvGrpSpPr/>
          <p:nvPr/>
        </p:nvGrpSpPr>
        <p:grpSpPr>
          <a:xfrm>
            <a:off x="3233982" y="4160013"/>
            <a:ext cx="369526" cy="268183"/>
            <a:chOff x="3932350" y="3714775"/>
            <a:chExt cx="439650" cy="319075"/>
          </a:xfrm>
        </p:grpSpPr>
        <p:sp>
          <p:nvSpPr>
            <p:cNvPr id="599" name="Shape 599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0" name="Shape 600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1" name="Shape 601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2" name="Shape 602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3" name="Shape 603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04" name="Shape 604"/>
          <p:cNvGrpSpPr/>
          <p:nvPr/>
        </p:nvGrpSpPr>
        <p:grpSpPr>
          <a:xfrm>
            <a:off x="3798966" y="4160013"/>
            <a:ext cx="369505" cy="268183"/>
            <a:chOff x="4604550" y="3714775"/>
            <a:chExt cx="439625" cy="319075"/>
          </a:xfrm>
        </p:grpSpPr>
        <p:sp>
          <p:nvSpPr>
            <p:cNvPr id="605" name="Shape 605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6" name="Shape 606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07" name="Shape 607"/>
          <p:cNvGrpSpPr/>
          <p:nvPr/>
        </p:nvGrpSpPr>
        <p:grpSpPr>
          <a:xfrm>
            <a:off x="4377251" y="4132381"/>
            <a:ext cx="353136" cy="313738"/>
            <a:chOff x="5292575" y="3681900"/>
            <a:chExt cx="420150" cy="373275"/>
          </a:xfrm>
        </p:grpSpPr>
        <p:sp>
          <p:nvSpPr>
            <p:cNvPr id="608" name="Shape 608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9" name="Shape 609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0" name="Shape 610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1" name="Shape 611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2" name="Shape 612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3" name="Shape 613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4" name="Shape 614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15" name="Shape 615"/>
          <p:cNvGrpSpPr/>
          <p:nvPr/>
        </p:nvGrpSpPr>
        <p:grpSpPr>
          <a:xfrm>
            <a:off x="4922273" y="4092458"/>
            <a:ext cx="393060" cy="393060"/>
            <a:chOff x="5941025" y="3634400"/>
            <a:chExt cx="467650" cy="467650"/>
          </a:xfrm>
        </p:grpSpPr>
        <p:sp>
          <p:nvSpPr>
            <p:cNvPr id="616" name="Shape 616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7" name="Shape 617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8" name="Shape 618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9" name="Shape 619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0" name="Shape 620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1" name="Shape 621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22" name="Shape 622"/>
          <p:cNvGrpSpPr/>
          <p:nvPr/>
        </p:nvGrpSpPr>
        <p:grpSpPr>
          <a:xfrm>
            <a:off x="5512346" y="4117546"/>
            <a:ext cx="342882" cy="342903"/>
            <a:chOff x="6643075" y="3664250"/>
            <a:chExt cx="407950" cy="407975"/>
          </a:xfrm>
        </p:grpSpPr>
        <p:sp>
          <p:nvSpPr>
            <p:cNvPr id="623" name="Shape 623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4" name="Shape 624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25" name="Shape 625"/>
          <p:cNvGrpSpPr/>
          <p:nvPr/>
        </p:nvGrpSpPr>
        <p:grpSpPr>
          <a:xfrm>
            <a:off x="413180" y="4668200"/>
            <a:ext cx="371564" cy="371543"/>
            <a:chOff x="576250" y="4319400"/>
            <a:chExt cx="442075" cy="442050"/>
          </a:xfrm>
        </p:grpSpPr>
        <p:sp>
          <p:nvSpPr>
            <p:cNvPr id="626" name="Shape 626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7" name="Shape 627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8" name="Shape 62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9" name="Shape 62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630" name="Shape 630"/>
          <p:cNvSpPr/>
          <p:nvPr/>
        </p:nvSpPr>
        <p:spPr>
          <a:xfrm>
            <a:off x="962843" y="4740498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31" name="Shape 631"/>
          <p:cNvSpPr/>
          <p:nvPr/>
        </p:nvSpPr>
        <p:spPr>
          <a:xfrm>
            <a:off x="3253566" y="4683678"/>
            <a:ext cx="340844" cy="340865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32" name="Shape 632"/>
          <p:cNvSpPr/>
          <p:nvPr/>
        </p:nvSpPr>
        <p:spPr>
          <a:xfrm>
            <a:off x="2688561" y="4705174"/>
            <a:ext cx="340844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33" name="Shape 633"/>
          <p:cNvSpPr/>
          <p:nvPr/>
        </p:nvSpPr>
        <p:spPr>
          <a:xfrm>
            <a:off x="3817038" y="4682144"/>
            <a:ext cx="343912" cy="343933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634" name="Shape 634"/>
          <p:cNvGrpSpPr/>
          <p:nvPr/>
        </p:nvGrpSpPr>
        <p:grpSpPr>
          <a:xfrm>
            <a:off x="4356785" y="4687132"/>
            <a:ext cx="394068" cy="325505"/>
            <a:chOff x="5268225" y="4341925"/>
            <a:chExt cx="468850" cy="387275"/>
          </a:xfrm>
        </p:grpSpPr>
        <p:sp>
          <p:nvSpPr>
            <p:cNvPr id="635" name="Shape 635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6" name="Shape 636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7" name="Shape 637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8" name="Shape 638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9" name="Shape 639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0" name="Shape 640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1" name="Shape 641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2" name="Shape 642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43" name="Shape 643"/>
          <p:cNvGrpSpPr/>
          <p:nvPr/>
        </p:nvGrpSpPr>
        <p:grpSpPr>
          <a:xfrm>
            <a:off x="4941731" y="4676899"/>
            <a:ext cx="354145" cy="354145"/>
            <a:chOff x="5964175" y="4329750"/>
            <a:chExt cx="421350" cy="421350"/>
          </a:xfrm>
        </p:grpSpPr>
        <p:sp>
          <p:nvSpPr>
            <p:cNvPr id="644" name="Shape 644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5" name="Shape 645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46" name="Shape 646"/>
          <p:cNvGrpSpPr/>
          <p:nvPr/>
        </p:nvGrpSpPr>
        <p:grpSpPr>
          <a:xfrm>
            <a:off x="977639" y="5241883"/>
            <a:ext cx="372594" cy="360301"/>
            <a:chOff x="1247825" y="5001950"/>
            <a:chExt cx="443300" cy="428675"/>
          </a:xfrm>
        </p:grpSpPr>
        <p:sp>
          <p:nvSpPr>
            <p:cNvPr id="647" name="Shape 647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8" name="Shape 648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9" name="Shape 649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0" name="Shape 650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1" name="Shape 651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2" name="Shape 652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53" name="Shape 653"/>
          <p:cNvGrpSpPr/>
          <p:nvPr/>
        </p:nvGrpSpPr>
        <p:grpSpPr>
          <a:xfrm>
            <a:off x="1575885" y="5223960"/>
            <a:ext cx="306068" cy="389992"/>
            <a:chOff x="1959600" y="4980625"/>
            <a:chExt cx="364150" cy="464000"/>
          </a:xfrm>
        </p:grpSpPr>
        <p:sp>
          <p:nvSpPr>
            <p:cNvPr id="654" name="Shape 654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5" name="Shape 655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6" name="Shape 656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7" name="Shape 657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8" name="Shape 658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9" name="Shape 659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0" name="Shape 660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61" name="Shape 661"/>
          <p:cNvGrpSpPr/>
          <p:nvPr/>
        </p:nvGrpSpPr>
        <p:grpSpPr>
          <a:xfrm>
            <a:off x="2118365" y="5238815"/>
            <a:ext cx="351077" cy="360806"/>
            <a:chOff x="2605025" y="4998300"/>
            <a:chExt cx="417700" cy="429275"/>
          </a:xfrm>
        </p:grpSpPr>
        <p:sp>
          <p:nvSpPr>
            <p:cNvPr id="662" name="Shape 662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3" name="Shape 663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4" name="Shape 664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65" name="Shape 665"/>
          <p:cNvGrpSpPr/>
          <p:nvPr/>
        </p:nvGrpSpPr>
        <p:grpSpPr>
          <a:xfrm>
            <a:off x="2649057" y="5241883"/>
            <a:ext cx="419662" cy="349543"/>
            <a:chOff x="3236425" y="5001950"/>
            <a:chExt cx="499300" cy="415875"/>
          </a:xfrm>
        </p:grpSpPr>
        <p:sp>
          <p:nvSpPr>
            <p:cNvPr id="666" name="Shape 666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7" name="Shape 667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8" name="Shape 668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9" name="Shape 669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0" name="Shape 670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1" name="Shape 671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2" name="Shape 672"/>
          <p:cNvGrpSpPr/>
          <p:nvPr/>
        </p:nvGrpSpPr>
        <p:grpSpPr>
          <a:xfrm>
            <a:off x="3264177" y="5223960"/>
            <a:ext cx="319369" cy="380263"/>
            <a:chOff x="3968275" y="4980625"/>
            <a:chExt cx="379975" cy="452425"/>
          </a:xfrm>
        </p:grpSpPr>
        <p:sp>
          <p:nvSpPr>
            <p:cNvPr id="673" name="Shape 673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4" name="Shape 674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5" name="Shape 675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6" name="Shape 676"/>
          <p:cNvGrpSpPr/>
          <p:nvPr/>
        </p:nvGrpSpPr>
        <p:grpSpPr>
          <a:xfrm>
            <a:off x="4919710" y="5308913"/>
            <a:ext cx="404323" cy="220085"/>
            <a:chOff x="5937975" y="5081700"/>
            <a:chExt cx="481050" cy="261850"/>
          </a:xfrm>
        </p:grpSpPr>
        <p:sp>
          <p:nvSpPr>
            <p:cNvPr id="677" name="Shape 677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8" name="Shape 678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9" name="Shape 679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0" name="Shape 680"/>
          <p:cNvGrpSpPr/>
          <p:nvPr/>
        </p:nvGrpSpPr>
        <p:grpSpPr>
          <a:xfrm>
            <a:off x="5537918" y="5266447"/>
            <a:ext cx="290183" cy="333678"/>
            <a:chOff x="6673500" y="5031175"/>
            <a:chExt cx="345250" cy="397000"/>
          </a:xfrm>
        </p:grpSpPr>
        <p:sp>
          <p:nvSpPr>
            <p:cNvPr id="681" name="Shape 681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2" name="Shape 682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3" name="Shape 683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4" name="Shape 684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5" name="Shape 685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6" name="Shape 686"/>
          <p:cNvGrpSpPr/>
          <p:nvPr/>
        </p:nvGrpSpPr>
        <p:grpSpPr>
          <a:xfrm>
            <a:off x="3229905" y="1291092"/>
            <a:ext cx="387933" cy="345971"/>
            <a:chOff x="3927500" y="301425"/>
            <a:chExt cx="461550" cy="411625"/>
          </a:xfrm>
        </p:grpSpPr>
        <p:sp>
          <p:nvSpPr>
            <p:cNvPr id="687" name="Shape 687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8" name="Shape 688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9" name="Shape 689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0" name="Shape 690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1" name="Shape 691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2" name="Shape 692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3" name="Shape 693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4" name="Shape 694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5" name="Shape 695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6" name="Shape 696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7" name="Shape 697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8" name="Shape 698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9" name="Shape 699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0" name="Shape 700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1" name="Shape 701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2" name="Shape 702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3" name="Shape 703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4" name="Shape 704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5" name="Shape 705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6" name="Shape 706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7" name="Shape 707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8" name="Shape 708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9" name="Shape 709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0" name="Shape 710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1" name="Shape 711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2" name="Shape 712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3" name="Shape 713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14" name="Shape 714"/>
          <p:cNvGrpSpPr/>
          <p:nvPr/>
        </p:nvGrpSpPr>
        <p:grpSpPr>
          <a:xfrm>
            <a:off x="5517452" y="1297753"/>
            <a:ext cx="332670" cy="332670"/>
            <a:chOff x="6649150" y="309350"/>
            <a:chExt cx="395800" cy="395800"/>
          </a:xfrm>
        </p:grpSpPr>
        <p:sp>
          <p:nvSpPr>
            <p:cNvPr id="715" name="Shape 715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6" name="Shape 716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7" name="Shape 717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8" name="Shape 718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9" name="Shape 719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0" name="Shape 72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1" name="Shape 721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2" name="Shape 722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3" name="Shape 723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4" name="Shape 724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5" name="Shape 725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6" name="Shape 726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7" name="Shape 727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8" name="Shape 728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9" name="Shape 729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0" name="Shape 73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1" name="Shape 731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2" name="Shape 732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3" name="Shape 733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4" name="Shape 734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5" name="Shape 735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6" name="Shape 736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7" name="Shape 737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38" name="Shape 738"/>
          <p:cNvGrpSpPr/>
          <p:nvPr/>
        </p:nvGrpSpPr>
        <p:grpSpPr>
          <a:xfrm>
            <a:off x="4949905" y="1305423"/>
            <a:ext cx="337797" cy="319873"/>
            <a:chOff x="5973900" y="318475"/>
            <a:chExt cx="401900" cy="380575"/>
          </a:xfrm>
        </p:grpSpPr>
        <p:sp>
          <p:nvSpPr>
            <p:cNvPr id="739" name="Shape 739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0" name="Shape 740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1" name="Shape 741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2" name="Shape 742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3" name="Shape 743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4" name="Shape 744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5" name="Shape 745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6" name="Shape 746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7" name="Shape 747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8" name="Shape 748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9" name="Shape 749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0" name="Shape 750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1" name="Shape 751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2" name="Shape 752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53" name="Shape 753"/>
          <p:cNvGrpSpPr/>
          <p:nvPr/>
        </p:nvGrpSpPr>
        <p:grpSpPr>
          <a:xfrm>
            <a:off x="995058" y="1818716"/>
            <a:ext cx="342882" cy="418128"/>
            <a:chOff x="1268550" y="929175"/>
            <a:chExt cx="407950" cy="497475"/>
          </a:xfrm>
        </p:grpSpPr>
        <p:sp>
          <p:nvSpPr>
            <p:cNvPr id="754" name="Shape 754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5" name="Shape 755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6" name="Shape 756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57" name="Shape 757"/>
          <p:cNvGrpSpPr/>
          <p:nvPr/>
        </p:nvGrpSpPr>
        <p:grpSpPr>
          <a:xfrm>
            <a:off x="5481122" y="1834580"/>
            <a:ext cx="405331" cy="388962"/>
            <a:chOff x="6605925" y="948050"/>
            <a:chExt cx="482250" cy="462775"/>
          </a:xfrm>
        </p:grpSpPr>
        <p:sp>
          <p:nvSpPr>
            <p:cNvPr id="758" name="Shape 758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9" name="Shape 759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0" name="Shape 760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1" name="Shape 761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2" name="Shape 762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3" name="Shape 763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64" name="Shape 764"/>
          <p:cNvGrpSpPr/>
          <p:nvPr/>
        </p:nvGrpSpPr>
        <p:grpSpPr>
          <a:xfrm>
            <a:off x="5575804" y="2986549"/>
            <a:ext cx="215966" cy="342399"/>
            <a:chOff x="6718575" y="2318625"/>
            <a:chExt cx="256950" cy="407375"/>
          </a:xfrm>
        </p:grpSpPr>
        <p:sp>
          <p:nvSpPr>
            <p:cNvPr id="765" name="Shape 76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6" name="Shape 76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7" name="Shape 76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8" name="Shape 76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9" name="Shape 76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" name="Shape 77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" name="Shape 77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2" name="Shape 77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3" name="Shape 773"/>
          <p:cNvGrpSpPr/>
          <p:nvPr/>
        </p:nvGrpSpPr>
        <p:grpSpPr>
          <a:xfrm>
            <a:off x="2677193" y="3613457"/>
            <a:ext cx="363369" cy="221115"/>
            <a:chOff x="3269900" y="3064500"/>
            <a:chExt cx="432325" cy="263075"/>
          </a:xfrm>
        </p:grpSpPr>
        <p:sp>
          <p:nvSpPr>
            <p:cNvPr id="774" name="Shape 774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5" name="Shape 775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6" name="Shape 776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7" name="Shape 777"/>
          <p:cNvGrpSpPr/>
          <p:nvPr/>
        </p:nvGrpSpPr>
        <p:grpSpPr>
          <a:xfrm>
            <a:off x="5551219" y="3545901"/>
            <a:ext cx="265115" cy="372594"/>
            <a:chOff x="6689325" y="2984125"/>
            <a:chExt cx="315425" cy="443300"/>
          </a:xfrm>
        </p:grpSpPr>
        <p:sp>
          <p:nvSpPr>
            <p:cNvPr id="778" name="Shape 778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9" name="Shape 779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0" name="Shape 780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1" name="Shape 781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2" name="Shape 782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83" name="Shape 783"/>
          <p:cNvGrpSpPr/>
          <p:nvPr/>
        </p:nvGrpSpPr>
        <p:grpSpPr>
          <a:xfrm>
            <a:off x="1599945" y="4640569"/>
            <a:ext cx="256416" cy="414535"/>
            <a:chOff x="1988225" y="4286525"/>
            <a:chExt cx="305075" cy="493200"/>
          </a:xfrm>
        </p:grpSpPr>
        <p:sp>
          <p:nvSpPr>
            <p:cNvPr id="784" name="Shape 784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5" name="Shape 785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6" name="Shape 786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7" name="Shape 787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" name="Shape 788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9" name="Shape 789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0" name="Shape 790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91" name="Shape 791"/>
          <p:cNvGrpSpPr/>
          <p:nvPr/>
        </p:nvGrpSpPr>
        <p:grpSpPr>
          <a:xfrm>
            <a:off x="2143937" y="4669734"/>
            <a:ext cx="309640" cy="392030"/>
            <a:chOff x="2635450" y="4321225"/>
            <a:chExt cx="368400" cy="466425"/>
          </a:xfrm>
        </p:grpSpPr>
        <p:sp>
          <p:nvSpPr>
            <p:cNvPr id="792" name="Shape 792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3" name="Shape 793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4" name="Shape 794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5" name="Shape 795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6" name="Shape 796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7" name="Shape 797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98" name="Shape 798"/>
          <p:cNvGrpSpPr/>
          <p:nvPr/>
        </p:nvGrpSpPr>
        <p:grpSpPr>
          <a:xfrm>
            <a:off x="5512346" y="4660005"/>
            <a:ext cx="342882" cy="383835"/>
            <a:chOff x="6643075" y="4309650"/>
            <a:chExt cx="407950" cy="456675"/>
          </a:xfrm>
        </p:grpSpPr>
        <p:sp>
          <p:nvSpPr>
            <p:cNvPr id="799" name="Shape 799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0" name="Shape 800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1" name="Shape 801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2" name="Shape 802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3" name="Shape 803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4" name="Shape 804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5" name="Shape 805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6" name="Shape 806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7" name="Shape 807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08" name="Shape 808"/>
          <p:cNvGrpSpPr/>
          <p:nvPr/>
        </p:nvGrpSpPr>
        <p:grpSpPr>
          <a:xfrm>
            <a:off x="4327619" y="5201960"/>
            <a:ext cx="452420" cy="433992"/>
            <a:chOff x="5233525" y="4954450"/>
            <a:chExt cx="538275" cy="516350"/>
          </a:xfrm>
        </p:grpSpPr>
        <p:sp>
          <p:nvSpPr>
            <p:cNvPr id="809" name="Shape 809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0" name="Shape 810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1" name="Shape 811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2" name="Shape 81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3" name="Shape 813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4" name="Shape 814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5" name="Shape 815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6" name="Shape 816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7" name="Shape 817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8" name="Shape 818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9" name="Shape 819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20" name="Shape 820"/>
          <p:cNvGrpSpPr/>
          <p:nvPr/>
        </p:nvGrpSpPr>
        <p:grpSpPr>
          <a:xfrm>
            <a:off x="3758538" y="5209629"/>
            <a:ext cx="460615" cy="418653"/>
            <a:chOff x="4556450" y="4963575"/>
            <a:chExt cx="548025" cy="498100"/>
          </a:xfrm>
        </p:grpSpPr>
        <p:sp>
          <p:nvSpPr>
            <p:cNvPr id="821" name="Shape 821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2" name="Shape 822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3" name="Shape 823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4" name="Shape 824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5" name="Shape 825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26" name="Shape 826"/>
          <p:cNvGrpSpPr/>
          <p:nvPr/>
        </p:nvGrpSpPr>
        <p:grpSpPr>
          <a:xfrm>
            <a:off x="375820" y="5300214"/>
            <a:ext cx="445255" cy="246182"/>
            <a:chOff x="531800" y="5071350"/>
            <a:chExt cx="529750" cy="292900"/>
          </a:xfrm>
        </p:grpSpPr>
        <p:sp>
          <p:nvSpPr>
            <p:cNvPr id="827" name="Shape 827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8" name="Shape 828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9" name="Shape 829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0" name="Shape 830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1" name="Shape 831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2" name="Shape 832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3" name="Shape 833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34" name="Shape 834"/>
          <p:cNvGrpSpPr/>
          <p:nvPr/>
        </p:nvGrpSpPr>
        <p:grpSpPr>
          <a:xfrm>
            <a:off x="7320094" y="2713375"/>
            <a:ext cx="433992" cy="422729"/>
            <a:chOff x="5916675" y="927975"/>
            <a:chExt cx="516350" cy="502950"/>
          </a:xfrm>
        </p:grpSpPr>
        <p:sp>
          <p:nvSpPr>
            <p:cNvPr id="835" name="Shape 835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Shape 837"/>
          <p:cNvGrpSpPr/>
          <p:nvPr/>
        </p:nvGrpSpPr>
        <p:grpSpPr>
          <a:xfrm>
            <a:off x="6436114" y="3419277"/>
            <a:ext cx="1079481" cy="1051467"/>
            <a:chOff x="5916675" y="927975"/>
            <a:chExt cx="516350" cy="502950"/>
          </a:xfrm>
        </p:grpSpPr>
        <p:sp>
          <p:nvSpPr>
            <p:cNvPr id="838" name="Shape 83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Shape 840"/>
          <p:cNvGrpSpPr/>
          <p:nvPr/>
        </p:nvGrpSpPr>
        <p:grpSpPr>
          <a:xfrm>
            <a:off x="6436257" y="2713375"/>
            <a:ext cx="433992" cy="422729"/>
            <a:chOff x="5916675" y="927975"/>
            <a:chExt cx="516350" cy="502950"/>
          </a:xfrm>
        </p:grpSpPr>
        <p:sp>
          <p:nvSpPr>
            <p:cNvPr id="841" name="Shape 84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3" name="Shape 843"/>
          <p:cNvSpPr/>
          <p:nvPr/>
        </p:nvSpPr>
        <p:spPr>
          <a:xfrm>
            <a:off x="7512255" y="2949753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Shape 844"/>
          <p:cNvSpPr/>
          <p:nvPr/>
        </p:nvSpPr>
        <p:spPr>
          <a:xfrm>
            <a:off x="6628418" y="2949753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Shape 845"/>
          <p:cNvSpPr/>
          <p:nvPr/>
        </p:nvSpPr>
        <p:spPr>
          <a:xfrm>
            <a:off x="6913953" y="4007290"/>
            <a:ext cx="1000561" cy="565194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Shape 846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Shape 851"/>
          <p:cNvSpPr txBox="1"/>
          <p:nvPr/>
        </p:nvSpPr>
        <p:spPr>
          <a:xfrm>
            <a:off x="2163850" y="18286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Now you can use any emoji as an icon!</a:t>
            </a: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 of course it resizes without losing quality and you can change the color.</a:t>
            </a: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How? Follow Google instructions </a:t>
            </a:r>
            <a:r>
              <a:rPr lang="en" u="sng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https://twitter.com/googledocs/status/730087240156643328</a:t>
            </a: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52" name="Shape 852"/>
          <p:cNvSpPr txBox="1"/>
          <p:nvPr/>
        </p:nvSpPr>
        <p:spPr>
          <a:xfrm>
            <a:off x="808100" y="32886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0091EA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0091EA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53" name="Shape 853"/>
          <p:cNvSpPr txBox="1"/>
          <p:nvPr/>
        </p:nvSpPr>
        <p:spPr>
          <a:xfrm>
            <a:off x="648975" y="17708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0091EA"/>
                </a:solidFill>
              </a:rPr>
              <a:t>😉</a:t>
            </a:r>
            <a:endParaRPr sz="9600">
              <a:solidFill>
                <a:srgbClr val="0091EA"/>
              </a:solidFill>
            </a:endParaRPr>
          </a:p>
        </p:txBody>
      </p:sp>
      <p:sp>
        <p:nvSpPr>
          <p:cNvPr id="854" name="Shape 854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AC775C-581D-43F0-A031-B1F281175D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AD81E0-BD05-4C4E-B862-B53167DB9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648" y="767715"/>
            <a:ext cx="3622088" cy="347359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07DB88-41A3-418A-B4CD-AF6702F41162}"/>
              </a:ext>
            </a:extLst>
          </p:cNvPr>
          <p:cNvSpPr/>
          <p:nvPr/>
        </p:nvSpPr>
        <p:spPr>
          <a:xfrm>
            <a:off x="1775534" y="4736358"/>
            <a:ext cx="59214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607D8B"/>
                </a:solidFill>
                <a:latin typeface="Source Sans Pro"/>
              </a:rPr>
              <a:t>The immediate point of the fish story is that the most obvious, ubiquitous, important realities are often the ones that are the hardest to see and talk about.” </a:t>
            </a:r>
            <a:r>
              <a:rPr lang="en-US" sz="2000" dirty="0">
                <a:latin typeface="Source Sans Pro" panose="020B0604020202020204" charset="0"/>
              </a:rPr>
              <a:t>— </a:t>
            </a:r>
            <a:r>
              <a:rPr lang="en-US" sz="2000" dirty="0">
                <a:latin typeface="Source Sans Pro" panose="020B0604020202020204" charset="0"/>
                <a:hlinkClick r:id="rId3"/>
              </a:rPr>
              <a:t>David Foster Wallace</a:t>
            </a:r>
            <a:endParaRPr lang="en-US" sz="2000" dirty="0">
              <a:latin typeface="Source Sans Pr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365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5BBBC5-64FD-4BA0-99CC-EB644DAE07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F778FE-8578-4397-9AAE-EA224742F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3278"/>
            <a:ext cx="9149137" cy="502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5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574602-61D4-4EFC-B714-8D3D2F6C6E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3CCBA4-008E-4088-9DB5-83CCC91EA88C}"/>
              </a:ext>
            </a:extLst>
          </p:cNvPr>
          <p:cNvSpPr txBox="1"/>
          <p:nvPr/>
        </p:nvSpPr>
        <p:spPr>
          <a:xfrm>
            <a:off x="880177" y="1711704"/>
            <a:ext cx="20938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607D8B"/>
                </a:solidFill>
                <a:latin typeface="Source Sans Pro"/>
              </a:rPr>
              <a:t>Natural</a:t>
            </a:r>
            <a:r>
              <a:rPr lang="en-US" dirty="0"/>
              <a:t> </a:t>
            </a:r>
            <a:r>
              <a:rPr lang="en-US" sz="2000" dirty="0">
                <a:solidFill>
                  <a:srgbClr val="607D8B"/>
                </a:solidFill>
                <a:latin typeface="Source Sans Pro"/>
              </a:rPr>
              <a:t>Language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46AD98-D0D6-4948-809D-C5303F6FC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08" y="2148562"/>
            <a:ext cx="3660052" cy="21399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539716-5C5E-47F0-9EAF-2A56D54DB825}"/>
              </a:ext>
            </a:extLst>
          </p:cNvPr>
          <p:cNvSpPr txBox="1"/>
          <p:nvPr/>
        </p:nvSpPr>
        <p:spPr>
          <a:xfrm>
            <a:off x="5731643" y="1718895"/>
            <a:ext cx="1963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607D8B"/>
                </a:solidFill>
                <a:latin typeface="Source Sans Pro"/>
              </a:rPr>
              <a:t>Computer Vision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483429-71C0-4586-8CA3-987FB00E7EAD}"/>
              </a:ext>
            </a:extLst>
          </p:cNvPr>
          <p:cNvSpPr txBox="1"/>
          <p:nvPr/>
        </p:nvSpPr>
        <p:spPr>
          <a:xfrm>
            <a:off x="3507323" y="4453528"/>
            <a:ext cx="18549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607D8B"/>
                </a:solidFill>
                <a:latin typeface="Source Sans Pro"/>
              </a:rPr>
              <a:t>Speech &amp; Audio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359429-1F33-4432-B784-B594BF077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5324" y="4940255"/>
            <a:ext cx="2918991" cy="16553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A77980-851F-4DAA-BF6D-EB046F3933DE}"/>
              </a:ext>
            </a:extLst>
          </p:cNvPr>
          <p:cNvSpPr txBox="1"/>
          <p:nvPr/>
        </p:nvSpPr>
        <p:spPr>
          <a:xfrm>
            <a:off x="3837820" y="116905"/>
            <a:ext cx="127951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AI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1EE46F0-115B-4BC4-A4A5-AAE814721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1496" y="2246049"/>
            <a:ext cx="2982899" cy="167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65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574602-61D4-4EFC-B714-8D3D2F6C6E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A77980-851F-4DAA-BF6D-EB046F3933DE}"/>
              </a:ext>
            </a:extLst>
          </p:cNvPr>
          <p:cNvSpPr txBox="1"/>
          <p:nvPr/>
        </p:nvSpPr>
        <p:spPr>
          <a:xfrm>
            <a:off x="3815243" y="86986"/>
            <a:ext cx="127951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AI</a:t>
            </a:r>
          </a:p>
        </p:txBody>
      </p:sp>
      <p:sp>
        <p:nvSpPr>
          <p:cNvPr id="10" name="Shape 255">
            <a:extLst>
              <a:ext uri="{FF2B5EF4-FFF2-40B4-BE49-F238E27FC236}">
                <a16:creationId xmlns:a16="http://schemas.microsoft.com/office/drawing/2014/main" id="{6C1E2288-DC2C-4924-BC7A-68C66C167C76}"/>
              </a:ext>
            </a:extLst>
          </p:cNvPr>
          <p:cNvSpPr txBox="1">
            <a:spLocks/>
          </p:cNvSpPr>
          <p:nvPr/>
        </p:nvSpPr>
        <p:spPr>
          <a:xfrm>
            <a:off x="1320801" y="1553317"/>
            <a:ext cx="5206122" cy="742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7200" dirty="0"/>
              <a:t>9x</a:t>
            </a:r>
          </a:p>
        </p:txBody>
      </p:sp>
      <p:sp>
        <p:nvSpPr>
          <p:cNvPr id="11" name="Shape 256">
            <a:extLst>
              <a:ext uri="{FF2B5EF4-FFF2-40B4-BE49-F238E27FC236}">
                <a16:creationId xmlns:a16="http://schemas.microsoft.com/office/drawing/2014/main" id="{8B09B0FA-E6D1-432B-9E5E-E6934D0AF97B}"/>
              </a:ext>
            </a:extLst>
          </p:cNvPr>
          <p:cNvSpPr txBox="1">
            <a:spLocks/>
          </p:cNvSpPr>
          <p:nvPr/>
        </p:nvSpPr>
        <p:spPr>
          <a:xfrm>
            <a:off x="1320801" y="2201023"/>
            <a:ext cx="5206122" cy="38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2400" dirty="0"/>
              <a:t>Published papers since 1998</a:t>
            </a:r>
          </a:p>
        </p:txBody>
      </p:sp>
      <p:sp>
        <p:nvSpPr>
          <p:cNvPr id="12" name="Shape 257">
            <a:extLst>
              <a:ext uri="{FF2B5EF4-FFF2-40B4-BE49-F238E27FC236}">
                <a16:creationId xmlns:a16="http://schemas.microsoft.com/office/drawing/2014/main" id="{F6266816-D392-4FA5-AB55-B448AE48239F}"/>
              </a:ext>
            </a:extLst>
          </p:cNvPr>
          <p:cNvSpPr txBox="1">
            <a:spLocks/>
          </p:cNvSpPr>
          <p:nvPr/>
        </p:nvSpPr>
        <p:spPr>
          <a:xfrm>
            <a:off x="1320801" y="5058521"/>
            <a:ext cx="5206122" cy="742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7200" dirty="0"/>
              <a:t>14x</a:t>
            </a:r>
          </a:p>
        </p:txBody>
      </p:sp>
      <p:sp>
        <p:nvSpPr>
          <p:cNvPr id="14" name="Shape 258">
            <a:extLst>
              <a:ext uri="{FF2B5EF4-FFF2-40B4-BE49-F238E27FC236}">
                <a16:creationId xmlns:a16="http://schemas.microsoft.com/office/drawing/2014/main" id="{80844EDE-23C2-4065-BD7B-62721E0A597C}"/>
              </a:ext>
            </a:extLst>
          </p:cNvPr>
          <p:cNvSpPr txBox="1">
            <a:spLocks/>
          </p:cNvSpPr>
          <p:nvPr/>
        </p:nvSpPr>
        <p:spPr>
          <a:xfrm>
            <a:off x="1320801" y="5706227"/>
            <a:ext cx="5206122" cy="38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2400"/>
              <a:t>Startups since 2000</a:t>
            </a:r>
            <a:endParaRPr lang="en-US" sz="2400" dirty="0"/>
          </a:p>
        </p:txBody>
      </p:sp>
      <p:sp>
        <p:nvSpPr>
          <p:cNvPr id="15" name="Shape 259">
            <a:extLst>
              <a:ext uri="{FF2B5EF4-FFF2-40B4-BE49-F238E27FC236}">
                <a16:creationId xmlns:a16="http://schemas.microsoft.com/office/drawing/2014/main" id="{0D839627-2EB1-4D92-8DE3-52AB5341958F}"/>
              </a:ext>
            </a:extLst>
          </p:cNvPr>
          <p:cNvSpPr txBox="1">
            <a:spLocks/>
          </p:cNvSpPr>
          <p:nvPr/>
        </p:nvSpPr>
        <p:spPr>
          <a:xfrm>
            <a:off x="1320801" y="3305919"/>
            <a:ext cx="5206122" cy="742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7200" dirty="0"/>
              <a:t>11x</a:t>
            </a:r>
            <a:endParaRPr lang="en-US" sz="4800" dirty="0"/>
          </a:p>
        </p:txBody>
      </p:sp>
      <p:sp>
        <p:nvSpPr>
          <p:cNvPr id="16" name="Shape 260">
            <a:extLst>
              <a:ext uri="{FF2B5EF4-FFF2-40B4-BE49-F238E27FC236}">
                <a16:creationId xmlns:a16="http://schemas.microsoft.com/office/drawing/2014/main" id="{1D895802-D3EF-4AEB-A04D-1D25A665D451}"/>
              </a:ext>
            </a:extLst>
          </p:cNvPr>
          <p:cNvSpPr txBox="1">
            <a:spLocks/>
          </p:cNvSpPr>
          <p:nvPr/>
        </p:nvSpPr>
        <p:spPr>
          <a:xfrm>
            <a:off x="1320801" y="3953625"/>
            <a:ext cx="5206122" cy="38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2400" dirty="0"/>
              <a:t>Course enrollment since 1996</a:t>
            </a:r>
          </a:p>
        </p:txBody>
      </p:sp>
      <p:sp>
        <p:nvSpPr>
          <p:cNvPr id="17" name="Shape 261">
            <a:extLst>
              <a:ext uri="{FF2B5EF4-FFF2-40B4-BE49-F238E27FC236}">
                <a16:creationId xmlns:a16="http://schemas.microsoft.com/office/drawing/2014/main" id="{87D233CA-CBC5-48F9-B565-0EB44D40A3B9}"/>
              </a:ext>
            </a:extLst>
          </p:cNvPr>
          <p:cNvSpPr txBox="1">
            <a:spLocks/>
          </p:cNvSpPr>
          <p:nvPr/>
        </p:nvSpPr>
        <p:spPr>
          <a:xfrm>
            <a:off x="7489111" y="6769767"/>
            <a:ext cx="476195" cy="32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1780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2603108" y="979474"/>
            <a:ext cx="3078600" cy="7760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PROBLEM ?</a:t>
            </a:r>
            <a:endParaRPr sz="3600" dirty="0"/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1421737" y="3011153"/>
            <a:ext cx="5832600" cy="1110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000" dirty="0"/>
              <a:t>It takes an average 12 years and </a:t>
            </a:r>
            <a:r>
              <a:rPr lang="en-US" sz="2000" dirty="0">
                <a:hlinkClick r:id="rId3"/>
              </a:rPr>
              <a:t>exceeds $2.5 billion</a:t>
            </a:r>
            <a:r>
              <a:rPr lang="en-US" sz="2000" dirty="0"/>
              <a:t> just to develop a single new drug, not to mention 90% of medicines in human studies fail. </a:t>
            </a:r>
            <a:endParaRPr sz="2000" dirty="0"/>
          </a:p>
        </p:txBody>
      </p:sp>
      <p:sp>
        <p:nvSpPr>
          <p:cNvPr id="99" name="Shape 99"/>
          <p:cNvSpPr txBox="1">
            <a:spLocks noGrp="1"/>
          </p:cNvSpPr>
          <p:nvPr>
            <p:ph type="sldNum" idx="4294967295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511865-07E2-4916-92E0-22249C87AC4F}"/>
              </a:ext>
            </a:extLst>
          </p:cNvPr>
          <p:cNvSpPr/>
          <p:nvPr/>
        </p:nvSpPr>
        <p:spPr>
          <a:xfrm>
            <a:off x="1421737" y="4373563"/>
            <a:ext cx="65770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/>
            <a:r>
              <a:rPr lang="en-US" sz="2000" dirty="0">
                <a:solidFill>
                  <a:srgbClr val="607D8B"/>
                </a:solidFill>
                <a:latin typeface="Source Sans Pro"/>
                <a:sym typeface="Source Sans Pro"/>
              </a:rPr>
              <a:t>Despite the huge growth of knowledge the process of scientific discovery </a:t>
            </a:r>
            <a:r>
              <a:rPr lang="en-US" sz="2000" b="1" dirty="0">
                <a:solidFill>
                  <a:srgbClr val="0091EA"/>
                </a:solidFill>
                <a:latin typeface="Roboto Slab"/>
                <a:ea typeface="Roboto Slab"/>
                <a:sym typeface="Source Sans Pro"/>
              </a:rPr>
              <a:t>HAS NOT CHANGED FOR 50 YEARS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A07461C-9E9E-4E14-88F8-C0609E7BA7C3}"/>
              </a:ext>
            </a:extLst>
          </p:cNvPr>
          <p:cNvSpPr/>
          <p:nvPr/>
        </p:nvSpPr>
        <p:spPr>
          <a:xfrm>
            <a:off x="1421737" y="5333832"/>
            <a:ext cx="65770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/>
            <a:r>
              <a:rPr lang="en-US" sz="2000" dirty="0">
                <a:solidFill>
                  <a:srgbClr val="607D8B"/>
                </a:solidFill>
                <a:latin typeface="Source Sans Pro"/>
                <a:sym typeface="Source Sans Pro"/>
              </a:rPr>
              <a:t>Without technology’s help science based industries will </a:t>
            </a:r>
            <a:r>
              <a:rPr lang="en-US" sz="2000" b="1" dirty="0">
                <a:solidFill>
                  <a:srgbClr val="0091EA"/>
                </a:solidFill>
                <a:latin typeface="Roboto Slab"/>
                <a:ea typeface="Roboto Slab"/>
                <a:sym typeface="Source Sans Pro"/>
              </a:rPr>
              <a:t>REGRESS</a:t>
            </a:r>
            <a:r>
              <a:rPr lang="en-US" sz="2000" b="1" dirty="0">
                <a:solidFill>
                  <a:srgbClr val="607D8B"/>
                </a:solidFill>
                <a:latin typeface="Source Sans Pro"/>
                <a:ea typeface="Roboto Slab"/>
                <a:sym typeface="Source Sans Pro"/>
              </a:rPr>
              <a:t> </a:t>
            </a:r>
            <a:endParaRPr lang="en-US" sz="2000" b="1" dirty="0">
              <a:solidFill>
                <a:srgbClr val="0091EA"/>
              </a:solidFill>
              <a:latin typeface="Roboto Slab"/>
              <a:ea typeface="Roboto Slab"/>
              <a:sym typeface="Source Sans Pro"/>
            </a:endParaRPr>
          </a:p>
        </p:txBody>
      </p:sp>
      <p:sp>
        <p:nvSpPr>
          <p:cNvPr id="7" name="Shape 98">
            <a:extLst>
              <a:ext uri="{FF2B5EF4-FFF2-40B4-BE49-F238E27FC236}">
                <a16:creationId xmlns:a16="http://schemas.microsoft.com/office/drawing/2014/main" id="{75A67FF6-FA28-4ACC-8610-D283F77EE64C}"/>
              </a:ext>
            </a:extLst>
          </p:cNvPr>
          <p:cNvSpPr txBox="1">
            <a:spLocks/>
          </p:cNvSpPr>
          <p:nvPr/>
        </p:nvSpPr>
        <p:spPr>
          <a:xfrm>
            <a:off x="1421738" y="1997156"/>
            <a:ext cx="5832600" cy="111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/>
            <a:r>
              <a:rPr lang="en-US" sz="2000" dirty="0"/>
              <a:t>It takes an average 12 years and </a:t>
            </a:r>
            <a:r>
              <a:rPr lang="en-US" sz="2000" dirty="0">
                <a:hlinkClick r:id="rId3"/>
              </a:rPr>
              <a:t>exceeds $2.5 billion</a:t>
            </a:r>
            <a:r>
              <a:rPr lang="en-US" sz="2000" dirty="0"/>
              <a:t> just to develop a single new drug, not to mention 90% of medicines in human studies fail. </a:t>
            </a:r>
          </a:p>
        </p:txBody>
      </p:sp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97">
            <a:extLst>
              <a:ext uri="{FF2B5EF4-FFF2-40B4-BE49-F238E27FC236}">
                <a16:creationId xmlns:a16="http://schemas.microsoft.com/office/drawing/2014/main" id="{8430B620-7E19-4C21-BEED-37059D213CB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860714" y="881820"/>
            <a:ext cx="3078600" cy="7760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PROBLEM ?</a:t>
            </a:r>
            <a:endParaRPr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C2FD34-E773-4B84-93D9-7559F326BBFD}"/>
              </a:ext>
            </a:extLst>
          </p:cNvPr>
          <p:cNvSpPr txBox="1"/>
          <p:nvPr/>
        </p:nvSpPr>
        <p:spPr>
          <a:xfrm>
            <a:off x="1339914" y="1997476"/>
            <a:ext cx="669956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607D8B"/>
                </a:solidFill>
                <a:latin typeface="Source Sans Pro"/>
                <a:sym typeface="Source Sans Pro"/>
              </a:rPr>
              <a:t>Drug discovery is still a guessing game. It takes an average 12 years and </a:t>
            </a:r>
            <a:r>
              <a:rPr lang="en-US" sz="2000" dirty="0">
                <a:solidFill>
                  <a:srgbClr val="607D8B"/>
                </a:solidFill>
                <a:latin typeface="Source Sans Pro"/>
                <a:sym typeface="Source Sans Pro"/>
                <a:hlinkClick r:id="rId3"/>
              </a:rPr>
              <a:t>exceeds $2.5 billion</a:t>
            </a:r>
            <a:r>
              <a:rPr lang="en-US" sz="2000" dirty="0">
                <a:solidFill>
                  <a:srgbClr val="607D8B"/>
                </a:solidFill>
                <a:latin typeface="Source Sans Pro"/>
                <a:sym typeface="Source Sans Pro"/>
              </a:rPr>
              <a:t> just to develop a single new drug, not to mention 90% of medicines in human studies fail. 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5E4FA6-2AC2-49E5-B28A-2F69874DC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3017" y="3052305"/>
            <a:ext cx="4753993" cy="356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228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3E7E9-8391-4D80-A633-E6F6D9FE2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6025" y="1193944"/>
            <a:ext cx="5832600" cy="667744"/>
          </a:xfrm>
        </p:spPr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The real power of </a:t>
            </a:r>
            <a:r>
              <a:rPr lang="en-US" sz="3200" dirty="0">
                <a:sym typeface="Source Sans Pro"/>
              </a:rPr>
              <a:t>AI </a:t>
            </a:r>
            <a:r>
              <a:rPr lang="en-US" sz="3200" dirty="0">
                <a:solidFill>
                  <a:schemeClr val="tx1"/>
                </a:solidFill>
              </a:rPr>
              <a:t>is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ABAB05-C88B-4C5F-AAD7-2FB08D68B6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6025" y="2772901"/>
            <a:ext cx="5046686" cy="1979722"/>
          </a:xfrm>
        </p:spPr>
        <p:txBody>
          <a:bodyPr/>
          <a:lstStyle/>
          <a:p>
            <a:r>
              <a:rPr lang="en-US" sz="1800" b="1" dirty="0">
                <a:solidFill>
                  <a:srgbClr val="0091EA"/>
                </a:solidFill>
                <a:latin typeface="Roboto Slab"/>
                <a:ea typeface="Roboto Slab"/>
              </a:rPr>
              <a:t>13,847 </a:t>
            </a:r>
            <a:r>
              <a:rPr lang="en-US" sz="1800" b="1" dirty="0">
                <a:solidFill>
                  <a:srgbClr val="0091EA"/>
                </a:solidFill>
                <a:latin typeface="Roboto Slab"/>
                <a:ea typeface="Roboto Slab"/>
                <a:sym typeface="Roboto Slab"/>
              </a:rPr>
              <a:t>diseases</a:t>
            </a:r>
          </a:p>
          <a:p>
            <a:r>
              <a:rPr lang="en-US" sz="2400" b="1" dirty="0">
                <a:solidFill>
                  <a:srgbClr val="0091EA"/>
                </a:solidFill>
                <a:latin typeface="Roboto Slab"/>
                <a:ea typeface="Roboto Slab"/>
              </a:rPr>
              <a:t>5,000 treated</a:t>
            </a:r>
          </a:p>
          <a:p>
            <a:r>
              <a:rPr lang="en-US" sz="3200" b="1" dirty="0">
                <a:solidFill>
                  <a:srgbClr val="0091EA"/>
                </a:solidFill>
                <a:latin typeface="Roboto Slab"/>
                <a:ea typeface="Roboto Slab"/>
              </a:rPr>
              <a:t>2,300 drugs</a:t>
            </a:r>
          </a:p>
          <a:p>
            <a:r>
              <a:rPr lang="en-US" sz="4400" b="1" dirty="0">
                <a:solidFill>
                  <a:srgbClr val="0091EA"/>
                </a:solidFill>
                <a:latin typeface="Roboto Slab"/>
                <a:ea typeface="Roboto Slab"/>
              </a:rPr>
              <a:t>400 drug targets</a:t>
            </a:r>
          </a:p>
        </p:txBody>
      </p:sp>
    </p:spTree>
    <p:extLst>
      <p:ext uri="{BB962C8B-B14F-4D97-AF65-F5344CB8AC3E}">
        <p14:creationId xmlns:p14="http://schemas.microsoft.com/office/powerpoint/2010/main" val="73692514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2049</TotalTime>
  <Words>900</Words>
  <Application>Microsoft Office PowerPoint</Application>
  <PresentationFormat>On-screen Show (4:3)</PresentationFormat>
  <Paragraphs>152</Paragraphs>
  <Slides>27</Slides>
  <Notes>17</Notes>
  <HiddenSlides>2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Roboto Slab</vt:lpstr>
      <vt:lpstr>Source Sans Pro</vt:lpstr>
      <vt:lpstr>Cordelia template</vt:lpstr>
      <vt:lpstr>   A.I </vt:lpstr>
      <vt:lpstr>Hello!</vt:lpstr>
      <vt:lpstr>PowerPoint Presentation</vt:lpstr>
      <vt:lpstr>PowerPoint Presentation</vt:lpstr>
      <vt:lpstr>PowerPoint Presentation</vt:lpstr>
      <vt:lpstr>PowerPoint Presentation</vt:lpstr>
      <vt:lpstr>PROBLEM ?</vt:lpstr>
      <vt:lpstr>PROBLEM ?</vt:lpstr>
      <vt:lpstr>The real power of AI is here</vt:lpstr>
      <vt:lpstr>PROBLEM ?</vt:lpstr>
      <vt:lpstr>AI for Drug Discovery</vt:lpstr>
      <vt:lpstr>AI for Drug Discovery</vt:lpstr>
      <vt:lpstr>AI for Drug Discovery</vt:lpstr>
      <vt:lpstr>AI Startup</vt:lpstr>
      <vt:lpstr>PowerPoint Presentation</vt:lpstr>
      <vt:lpstr>PowerPoint Presentation</vt:lpstr>
      <vt:lpstr>Big concept</vt:lpstr>
      <vt:lpstr>PowerPoint Presentation</vt:lpstr>
      <vt:lpstr>AI for Operations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A.I Drug research and Operations</dc:title>
  <dc:creator>Bellamkonda, Praneeth Krishna</dc:creator>
  <cp:lastModifiedBy>Bellamkonda, Praneeth Krishna</cp:lastModifiedBy>
  <cp:revision>57</cp:revision>
  <dcterms:modified xsi:type="dcterms:W3CDTF">2018-05-23T21:50:37Z</dcterms:modified>
</cp:coreProperties>
</file>